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797675" cy="9926638"/>
  <p:embeddedFontLst>
    <p:embeddedFont>
      <p:font typeface="Calibri" panose="020F0502020204030204" pitchFamily="34"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eB7rneA3CQyCG2nc/Zz38sjm4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2"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78392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28bfbb05c4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28bfbb05c4_0_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128bfbb05c4_0_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ru-R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28bfbb05c4_0_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28bfbb05c4_0_3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128bfbb05c4_0_3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ru-RU"/>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marL="0" lvl="0" indent="0" algn="r" rtl="0">
              <a:spcBef>
                <a:spcPts val="0"/>
              </a:spcBef>
              <a:spcAft>
                <a:spcPts val="0"/>
              </a:spcAft>
              <a:buNone/>
            </a:pPr>
            <a:fld id="{00000000-1234-1234-1234-12341234123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hyperlink" Target="http://volgrazvitie.ru/industry/financial-projects/woodworking/" TargetMode="External"/><Relationship Id="rId12" Type="http://schemas.openxmlformats.org/officeDocument/2006/relationships/hyperlink" Target="http://volgrazvitie.ru/industry/financial-projects/forest-industry-project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hyperlink" Target="http://volgrazvitie.ru/industry/financial-projects/components/" TargetMode="External"/><Relationship Id="rId4" Type="http://schemas.openxmlformats.org/officeDocument/2006/relationships/image" Target="../media/image34.png"/><Relationship Id="rId9" Type="http://schemas.openxmlformats.org/officeDocument/2006/relationships/hyperlink" Target="http://volgrazvitie.ru/industry/financial-projects/digitaliz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mintrans.gov.ru/press-center/news/10183"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publication.pravo.gov.ru/Document/View/0001202203210028"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static.government.ru/media/files/quQ3AtSRPM7RCBWSE81sAqAgNvgIZywK.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tatic.government.ru/media/files/oP4F9AQx5puFMWH1b4LKkaXSX7IcwGEl.pdf"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hyperlink" Target="http://static.government.ru/media/files/Qagutdb6AffFAHXe7fMVruk2K3ME9Or2.pdf"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tatic.government.ru/media/files/ffKn4lU5pnVvr9TJWv66R2AwFHDRiryK.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hyperlink" Target="http://static.government.ru/media/files/3IqIDln7m9rftMCq82v7AFq8K1YL43bT.pdf" TargetMode="External"/><Relationship Id="rId10" Type="http://schemas.openxmlformats.org/officeDocument/2006/relationships/image" Target="../media/image3.png"/><Relationship Id="rId4" Type="http://schemas.openxmlformats.org/officeDocument/2006/relationships/hyperlink" Target="http://static.government.ru/media/files/ulkBIsjVxUcgcArGElAtddqLUi54uDy0.pdf" TargetMode="External"/><Relationship Id="rId9" Type="http://schemas.openxmlformats.org/officeDocument/2006/relationships/hyperlink" Target="http://static.government.ru/media/files/sJJkwi0WEMW61gnhVre3faoyaFAEN7aw.pd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publication.pravo.gov.ru/Document/View/0001202203260011?index=0&amp;rangeSize=1" TargetMode="Externa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tatic.government.ru/media/files/9qBYasoH9XUNS8ixfbDSW7hwJB2sFRbk.pdf" TargetMode="External"/><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hyperlink" Target="http://publication.pravo.gov.ru/Document/View/0001202203090004" TargetMode="External"/><Relationship Id="rId4" Type="http://schemas.openxmlformats.org/officeDocument/2006/relationships/hyperlink" Target="http://static.government.ru/media/files/whqhROQAoYERQ15ga0JAYyT4zsDjCTAH.pdf" TargetMode="External"/><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hyperlink" Target="http://static.government.ru/media/files/pJeVHMGAAnBAQnvXbMR3UKNSpoMp1GPN.pdf" TargetMode="External"/><Relationship Id="rId13"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hyperlink" Target="http://static.government.ru/media/files/l2rVX1rFHrA3UJkiH4QvxWqTOVjXnuIX.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tatic.government.ru/media/files/GAvARFeDWrrau0qGRdlI8F1HnGbOwi4o.pdf" TargetMode="External"/><Relationship Id="rId11" Type="http://schemas.openxmlformats.org/officeDocument/2006/relationships/hyperlink" Target="http://static.government.ru/media/files/76uSUJLXjR9imTNF3DYNzUhbwEseSV4G.pdf" TargetMode="External"/><Relationship Id="rId5" Type="http://schemas.openxmlformats.org/officeDocument/2006/relationships/image" Target="../media/image17.png"/><Relationship Id="rId15" Type="http://schemas.openxmlformats.org/officeDocument/2006/relationships/image" Target="../media/image3.png"/><Relationship Id="rId10" Type="http://schemas.openxmlformats.org/officeDocument/2006/relationships/hyperlink" Target="http://static.government.ru/media/files/RcUyv7ymZM4bjI92ogwgrY08z1JAmdji.pdf" TargetMode="External"/><Relationship Id="rId4" Type="http://schemas.openxmlformats.org/officeDocument/2006/relationships/hyperlink" Target="http://publication.pravo.gov.ru/Document/View/0001202203020001" TargetMode="External"/><Relationship Id="rId9" Type="http://schemas.openxmlformats.org/officeDocument/2006/relationships/image" Target="../media/image19.png"/><Relationship Id="rId14" Type="http://schemas.openxmlformats.org/officeDocument/2006/relationships/hyperlink" Target="http://static.government.ru/media/files/DbcqO3aWgquyNYwUQZJHvgKZ5FRA3WQs.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atic.government.ru/media/files/onOFX69NM8m59jCDZY2wVjJpEmXNCEdm.pdf"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tatic.government.ru/media/files/0YTluBJq9m84OR0uu1KZs9p2s5Rd95tx.pdf" TargetMode="External"/><Relationship Id="rId11" Type="http://schemas.openxmlformats.org/officeDocument/2006/relationships/image" Target="../media/image3.png"/><Relationship Id="rId5" Type="http://schemas.openxmlformats.org/officeDocument/2006/relationships/image" Target="../media/image22.png"/><Relationship Id="rId10" Type="http://schemas.openxmlformats.org/officeDocument/2006/relationships/hyperlink" Target="http://static.government.ru/media/files/ZdRNOVAzXaGGNDA7NgjpZJ1jMHsEs6Yq.pdf" TargetMode="External"/><Relationship Id="rId4" Type="http://schemas.openxmlformats.org/officeDocument/2006/relationships/hyperlink" Target="http://static.government.ru/media/files/NN0VWOhUsPVu5NAZqNed8AZN1q7orie3.pdf" TargetMode="Externa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tatic.government.ru/media/files/s5KRDRCGCRIGjmhiBBfAZW72dBeaNLHY.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tatic.government.ru/media/files/qok4cWF6tN885CSL0qDzprLTpW3xAAIC.pdf" TargetMode="Externa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tatic.government.ru/media/files/za162lGScCoiWA1J2r5PxQs9rbH84Rdh.pdf" TargetMode="External"/><Relationship Id="rId5" Type="http://schemas.openxmlformats.org/officeDocument/2006/relationships/image" Target="../media/image29.png"/><Relationship Id="rId10" Type="http://schemas.openxmlformats.org/officeDocument/2006/relationships/image" Target="../media/image3.png"/><Relationship Id="rId4" Type="http://schemas.openxmlformats.org/officeDocument/2006/relationships/hyperlink" Target="http://static.government.ru/media/files/mbyA8lzbAW6HWHAlmlaeA17hWL6hNvZP.pdf" TargetMode="Externa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168"/>
        <p:cNvGrpSpPr/>
        <p:nvPr/>
      </p:nvGrpSpPr>
      <p:grpSpPr>
        <a:xfrm>
          <a:off x="0" y="0"/>
          <a:ext cx="0" cy="0"/>
          <a:chOff x="0" y="0"/>
          <a:chExt cx="0" cy="0"/>
        </a:xfrm>
      </p:grpSpPr>
      <p:sp>
        <p:nvSpPr>
          <p:cNvPr id="169" name="Google Shape;169;p1"/>
          <p:cNvSpPr/>
          <p:nvPr/>
        </p:nvSpPr>
        <p:spPr>
          <a:xfrm>
            <a:off x="0" y="-1"/>
            <a:ext cx="12188952" cy="6858001"/>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0" name="Google Shape;170;p1"/>
          <p:cNvSpPr/>
          <p:nvPr/>
        </p:nvSpPr>
        <p:spPr>
          <a:xfrm>
            <a:off x="-7620" y="-1"/>
            <a:ext cx="12207240" cy="6858001"/>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1" name="Google Shape;171;p1"/>
          <p:cNvSpPr/>
          <p:nvPr/>
        </p:nvSpPr>
        <p:spPr>
          <a:xfrm>
            <a:off x="-1" y="0"/>
            <a:ext cx="4639734" cy="68580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
          <p:cNvSpPr txBox="1">
            <a:spLocks noGrp="1"/>
          </p:cNvSpPr>
          <p:nvPr>
            <p:ph type="subTitle" idx="1"/>
          </p:nvPr>
        </p:nvSpPr>
        <p:spPr>
          <a:xfrm>
            <a:off x="540279" y="5189400"/>
            <a:ext cx="3778870" cy="54426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00"/>
              <a:buNone/>
            </a:pPr>
            <a:r>
              <a:rPr lang="ru-RU" sz="1600">
                <a:solidFill>
                  <a:srgbClr val="FEFFFF"/>
                </a:solidFill>
              </a:rPr>
              <a:t>в условиях санкций</a:t>
            </a:r>
            <a:endParaRPr/>
          </a:p>
        </p:txBody>
      </p:sp>
      <p:sp>
        <p:nvSpPr>
          <p:cNvPr id="172" name="Google Shape;172;p1"/>
          <p:cNvSpPr txBox="1">
            <a:spLocks noGrp="1"/>
          </p:cNvSpPr>
          <p:nvPr>
            <p:ph type="ctrTitle"/>
          </p:nvPr>
        </p:nvSpPr>
        <p:spPr>
          <a:xfrm>
            <a:off x="540279" y="1795849"/>
            <a:ext cx="3778870" cy="311481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EFFFF"/>
              </a:buClr>
              <a:buSzPts val="4000"/>
              <a:buFont typeface="Century Gothic"/>
              <a:buNone/>
            </a:pPr>
            <a:r>
              <a:rPr lang="ru-RU" sz="4000">
                <a:solidFill>
                  <a:srgbClr val="FEFFFF"/>
                </a:solidFill>
              </a:rPr>
              <a:t>Меры поддержки бизнеса</a:t>
            </a:r>
            <a:endParaRPr/>
          </a:p>
        </p:txBody>
      </p:sp>
      <p:pic>
        <p:nvPicPr>
          <p:cNvPr id="173" name="Google Shape;173;p1" descr="Абстрактный рисунок зданий деловой части города крупным планом"/>
          <p:cNvPicPr preferRelativeResize="0"/>
          <p:nvPr/>
        </p:nvPicPr>
        <p:blipFill rotWithShape="1">
          <a:blip r:embed="rId3">
            <a:alphaModFix/>
          </a:blip>
          <a:srcRect l="23282" t="24102" r="20508"/>
          <a:stretch/>
        </p:blipFill>
        <p:spPr>
          <a:xfrm>
            <a:off x="4639732" y="10"/>
            <a:ext cx="7552267" cy="6857990"/>
          </a:xfrm>
          <a:prstGeom prst="rect">
            <a:avLst/>
          </a:prstGeom>
          <a:noFill/>
          <a:ln>
            <a:noFill/>
          </a:ln>
        </p:spPr>
      </p:pic>
      <p:sp>
        <p:nvSpPr>
          <p:cNvPr id="174" name="Google Shape;174;p1"/>
          <p:cNvSpPr/>
          <p:nvPr/>
        </p:nvSpPr>
        <p:spPr>
          <a:xfrm>
            <a:off x="0" y="5033007"/>
            <a:ext cx="5404022" cy="857047"/>
          </a:xfrm>
          <a:custGeom>
            <a:avLst/>
            <a:gdLst/>
            <a:ahLst/>
            <a:cxnLst/>
            <a:rect l="l" t="t" r="r" b="b"/>
            <a:pathLst>
              <a:path w="1117" h="163" extrusionOk="0">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pic>
        <p:nvPicPr>
          <p:cNvPr id="176" name="Google Shape;176;p1"/>
          <p:cNvPicPr preferRelativeResize="0"/>
          <p:nvPr/>
        </p:nvPicPr>
        <p:blipFill rotWithShape="1">
          <a:blip r:embed="rId4">
            <a:alphaModFix/>
          </a:blip>
          <a:srcRect/>
          <a:stretch/>
        </p:blipFill>
        <p:spPr>
          <a:xfrm>
            <a:off x="11559898" y="0"/>
            <a:ext cx="629054" cy="809383"/>
          </a:xfrm>
          <a:prstGeom prst="rect">
            <a:avLst/>
          </a:prstGeom>
          <a:noFill/>
          <a:ln>
            <a:noFill/>
          </a:ln>
        </p:spPr>
      </p:pic>
      <p:pic>
        <p:nvPicPr>
          <p:cNvPr id="177" name="Google Shape;177;p1"/>
          <p:cNvPicPr preferRelativeResize="0"/>
          <p:nvPr/>
        </p:nvPicPr>
        <p:blipFill rotWithShape="1">
          <a:blip r:embed="rId5">
            <a:alphaModFix/>
          </a:blip>
          <a:srcRect/>
          <a:stretch/>
        </p:blipFill>
        <p:spPr>
          <a:xfrm>
            <a:off x="10779398" y="0"/>
            <a:ext cx="682421" cy="8093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0"/>
          <p:cNvSpPr txBox="1">
            <a:spLocks noGrp="1"/>
          </p:cNvSpPr>
          <p:nvPr>
            <p:ph type="title"/>
          </p:nvPr>
        </p:nvSpPr>
        <p:spPr>
          <a:xfrm>
            <a:off x="1739297" y="810838"/>
            <a:ext cx="8911687" cy="42451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1800"/>
              <a:buFont typeface="Century Gothic"/>
              <a:buNone/>
            </a:pPr>
            <a:r>
              <a:rPr lang="ru-RU" sz="1800"/>
              <a:t>Региональные меры поддержки</a:t>
            </a:r>
            <a:endParaRPr/>
          </a:p>
        </p:txBody>
      </p:sp>
      <p:pic>
        <p:nvPicPr>
          <p:cNvPr id="389" name="Google Shape;389;p10"/>
          <p:cNvPicPr preferRelativeResize="0"/>
          <p:nvPr/>
        </p:nvPicPr>
        <p:blipFill rotWithShape="1">
          <a:blip r:embed="rId3">
            <a:alphaModFix/>
          </a:blip>
          <a:srcRect/>
          <a:stretch/>
        </p:blipFill>
        <p:spPr>
          <a:xfrm>
            <a:off x="11557961" y="0"/>
            <a:ext cx="634039" cy="810838"/>
          </a:xfrm>
          <a:prstGeom prst="rect">
            <a:avLst/>
          </a:prstGeom>
          <a:noFill/>
          <a:ln>
            <a:noFill/>
          </a:ln>
        </p:spPr>
      </p:pic>
      <p:sp>
        <p:nvSpPr>
          <p:cNvPr id="390" name="Google Shape;390;p10"/>
          <p:cNvSpPr/>
          <p:nvPr/>
        </p:nvSpPr>
        <p:spPr>
          <a:xfrm>
            <a:off x="1921804" y="1451295"/>
            <a:ext cx="2255913" cy="3741490"/>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1" name="Google Shape;391;p10"/>
          <p:cNvSpPr txBox="1"/>
          <p:nvPr/>
        </p:nvSpPr>
        <p:spPr>
          <a:xfrm>
            <a:off x="2797727" y="1543574"/>
            <a:ext cx="124996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Региональные займы</a:t>
            </a:r>
            <a:endParaRPr/>
          </a:p>
        </p:txBody>
      </p:sp>
      <p:pic>
        <p:nvPicPr>
          <p:cNvPr id="392" name="Google Shape;392;p10"/>
          <p:cNvPicPr preferRelativeResize="0"/>
          <p:nvPr/>
        </p:nvPicPr>
        <p:blipFill rotWithShape="1">
          <a:blip r:embed="rId4">
            <a:alphaModFix/>
          </a:blip>
          <a:srcRect/>
          <a:stretch/>
        </p:blipFill>
        <p:spPr>
          <a:xfrm>
            <a:off x="2371084" y="1568741"/>
            <a:ext cx="296614" cy="317501"/>
          </a:xfrm>
          <a:prstGeom prst="rect">
            <a:avLst/>
          </a:prstGeom>
          <a:noFill/>
          <a:ln>
            <a:noFill/>
          </a:ln>
        </p:spPr>
      </p:pic>
      <p:sp>
        <p:nvSpPr>
          <p:cNvPr id="393" name="Google Shape;393;p10"/>
          <p:cNvSpPr txBox="1"/>
          <p:nvPr/>
        </p:nvSpPr>
        <p:spPr>
          <a:xfrm>
            <a:off x="2040984" y="1897409"/>
            <a:ext cx="201755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chemeClr val="dk1"/>
                </a:solidFill>
                <a:latin typeface="Century Gothic"/>
                <a:ea typeface="Century Gothic"/>
                <a:cs typeface="Century Gothic"/>
                <a:sym typeface="Century Gothic"/>
              </a:rPr>
              <a:t>Фонд «Перспективное развитие Волгоградской области»</a:t>
            </a:r>
            <a:endParaRPr/>
          </a:p>
        </p:txBody>
      </p:sp>
      <p:sp>
        <p:nvSpPr>
          <p:cNvPr id="394" name="Google Shape;394;p10"/>
          <p:cNvSpPr txBox="1"/>
          <p:nvPr/>
        </p:nvSpPr>
        <p:spPr>
          <a:xfrm>
            <a:off x="2030136" y="2211934"/>
            <a:ext cx="2017551" cy="3046988"/>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Сумма займа: 5-35 млн руб.</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Ставка: </a:t>
            </a:r>
            <a:endParaRPr dirty="0"/>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- 3% - при инвестиционных расходах более 60% от суммы займа,</a:t>
            </a:r>
            <a:endParaRPr dirty="0"/>
          </a:p>
          <a:p>
            <a:pPr marL="171450" marR="0" lvl="0" indent="-171450" algn="l" rtl="0">
              <a:spcBef>
                <a:spcPts val="0"/>
              </a:spcBef>
              <a:spcAft>
                <a:spcPts val="0"/>
              </a:spcAft>
              <a:buClr>
                <a:schemeClr val="dk1"/>
              </a:buClr>
              <a:buSzPts val="800"/>
              <a:buFont typeface="Century Gothic"/>
              <a:buChar char="-"/>
            </a:pPr>
            <a:r>
              <a:rPr lang="ru-RU" sz="800" dirty="0">
                <a:solidFill>
                  <a:schemeClr val="dk1"/>
                </a:solidFill>
                <a:latin typeface="Century Gothic"/>
                <a:ea typeface="Century Gothic"/>
                <a:cs typeface="Century Gothic"/>
                <a:sym typeface="Century Gothic"/>
              </a:rPr>
              <a:t>5% - в остальных случаях.</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Срок займа: 60 мес.</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Бюджет проекта ≥ 7,14 млн руб.</a:t>
            </a:r>
            <a:endParaRPr dirty="0"/>
          </a:p>
          <a:p>
            <a:pPr marL="171450" marR="0" lvl="0" indent="-171450" algn="l" rtl="0">
              <a:spcBef>
                <a:spcPts val="0"/>
              </a:spcBef>
              <a:spcAft>
                <a:spcPts val="0"/>
              </a:spcAft>
              <a:buClr>
                <a:schemeClr val="dk1"/>
              </a:buClr>
              <a:buSzPts val="800"/>
              <a:buFont typeface="Noto Sans Symbols"/>
              <a:buChar char="✔"/>
            </a:pPr>
            <a:r>
              <a:rPr lang="ru-RU" sz="800" dirty="0" err="1">
                <a:solidFill>
                  <a:schemeClr val="dk1"/>
                </a:solidFill>
                <a:latin typeface="Century Gothic"/>
                <a:ea typeface="Century Gothic"/>
                <a:cs typeface="Century Gothic"/>
                <a:sym typeface="Century Gothic"/>
              </a:rPr>
              <a:t>Софинансирование</a:t>
            </a:r>
            <a:r>
              <a:rPr lang="ru-RU" sz="800" dirty="0">
                <a:solidFill>
                  <a:schemeClr val="dk1"/>
                </a:solidFill>
                <a:latin typeface="Century Gothic"/>
                <a:ea typeface="Century Gothic"/>
                <a:cs typeface="Century Gothic"/>
                <a:sym typeface="Century Gothic"/>
              </a:rPr>
              <a:t> со стороны заявителя, частных инвесторов, банков: ≥ 30% (бюджет проекта). В том числе за счёт собственных средств / средств акционера ≥ 15% от суммы займа. </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Целевой объём продаж новой продукции ≥ 50% от суммы займа в год, начиная со второго года серийного производства.</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Подробнее: http://volgrazvitie.ru/industry/financial-projects/regional-loans/ или</a:t>
            </a:r>
            <a:endParaRPr dirty="0"/>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      +7 8442 63-51-24</a:t>
            </a:r>
            <a:endParaRPr dirty="0"/>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p:txBody>
      </p:sp>
      <p:sp>
        <p:nvSpPr>
          <p:cNvPr id="395" name="Google Shape;395;p10"/>
          <p:cNvSpPr/>
          <p:nvPr/>
        </p:nvSpPr>
        <p:spPr>
          <a:xfrm>
            <a:off x="4496967" y="1451296"/>
            <a:ext cx="2255913" cy="2786366"/>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6" name="Google Shape;396;p10"/>
          <p:cNvSpPr txBox="1"/>
          <p:nvPr/>
        </p:nvSpPr>
        <p:spPr>
          <a:xfrm>
            <a:off x="5436066" y="1497435"/>
            <a:ext cx="151815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Приоритетные региональные проекты</a:t>
            </a:r>
            <a:endParaRPr/>
          </a:p>
        </p:txBody>
      </p:sp>
      <p:pic>
        <p:nvPicPr>
          <p:cNvPr id="397" name="Google Shape;397;p10"/>
          <p:cNvPicPr preferRelativeResize="0"/>
          <p:nvPr/>
        </p:nvPicPr>
        <p:blipFill rotWithShape="1">
          <a:blip r:embed="rId5">
            <a:alphaModFix/>
          </a:blip>
          <a:srcRect/>
          <a:stretch/>
        </p:blipFill>
        <p:spPr>
          <a:xfrm>
            <a:off x="4958823" y="1615924"/>
            <a:ext cx="298730" cy="317019"/>
          </a:xfrm>
          <a:prstGeom prst="rect">
            <a:avLst/>
          </a:prstGeom>
          <a:noFill/>
          <a:ln>
            <a:noFill/>
          </a:ln>
        </p:spPr>
      </p:pic>
      <p:sp>
        <p:nvSpPr>
          <p:cNvPr id="398" name="Google Shape;398;p10"/>
          <p:cNvSpPr txBox="1"/>
          <p:nvPr/>
        </p:nvSpPr>
        <p:spPr>
          <a:xfrm>
            <a:off x="4616147" y="1964548"/>
            <a:ext cx="201755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chemeClr val="dk1"/>
                </a:solidFill>
                <a:latin typeface="Century Gothic"/>
                <a:ea typeface="Century Gothic"/>
                <a:cs typeface="Century Gothic"/>
                <a:sym typeface="Century Gothic"/>
              </a:rPr>
              <a:t>Фонд «Перспективное развитие Волгоградской области»</a:t>
            </a:r>
            <a:endParaRPr/>
          </a:p>
        </p:txBody>
      </p:sp>
      <p:sp>
        <p:nvSpPr>
          <p:cNvPr id="399" name="Google Shape;399;p10"/>
          <p:cNvSpPr txBox="1"/>
          <p:nvPr/>
        </p:nvSpPr>
        <p:spPr>
          <a:xfrm>
            <a:off x="4616146" y="2298669"/>
            <a:ext cx="2136732" cy="1938992"/>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Сумма займа: 100-500 млн руб.</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Ставка: 1%</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Срок займа:  84 мес.</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Бюджет проекта: ≥ 125 млн руб. </a:t>
            </a:r>
            <a:endParaRPr dirty="0"/>
          </a:p>
          <a:p>
            <a:pPr marL="171450" marR="0" lvl="0" indent="-171450" algn="l" rtl="0">
              <a:spcBef>
                <a:spcPts val="0"/>
              </a:spcBef>
              <a:spcAft>
                <a:spcPts val="0"/>
              </a:spcAft>
              <a:buClr>
                <a:schemeClr val="dk1"/>
              </a:buClr>
              <a:buSzPts val="800"/>
              <a:buFont typeface="Noto Sans Symbols"/>
              <a:buChar char="✔"/>
            </a:pPr>
            <a:r>
              <a:rPr lang="ru-RU" sz="800" dirty="0" err="1">
                <a:solidFill>
                  <a:schemeClr val="dk1"/>
                </a:solidFill>
                <a:latin typeface="Century Gothic"/>
                <a:ea typeface="Century Gothic"/>
                <a:cs typeface="Century Gothic"/>
                <a:sym typeface="Century Gothic"/>
              </a:rPr>
              <a:t>Софинансирование</a:t>
            </a:r>
            <a:r>
              <a:rPr lang="ru-RU" sz="800" dirty="0">
                <a:solidFill>
                  <a:schemeClr val="dk1"/>
                </a:solidFill>
                <a:latin typeface="Century Gothic"/>
                <a:ea typeface="Century Gothic"/>
                <a:cs typeface="Century Gothic"/>
                <a:sym typeface="Century Gothic"/>
              </a:rPr>
              <a:t> со стороны заявителя, частных инвесторов, банков ≥ 20% (бюджет проекта). В том числе за счет собственных средств/средств акционеров: 15% от суммы займа.</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Подробнее: http://volgrazvitie.ru/industry/financial-projects/priority-regional-projects/ или +7 8442 63-51-24</a:t>
            </a:r>
            <a:endParaRPr dirty="0"/>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p:txBody>
      </p:sp>
      <p:sp>
        <p:nvSpPr>
          <p:cNvPr id="400" name="Google Shape;400;p10"/>
          <p:cNvSpPr/>
          <p:nvPr/>
        </p:nvSpPr>
        <p:spPr>
          <a:xfrm>
            <a:off x="7137070" y="1431298"/>
            <a:ext cx="2303185" cy="2806364"/>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1" name="Google Shape;401;p10"/>
          <p:cNvSpPr txBox="1"/>
          <p:nvPr/>
        </p:nvSpPr>
        <p:spPr>
          <a:xfrm>
            <a:off x="7980218" y="1621385"/>
            <a:ext cx="155566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Деревообработка</a:t>
            </a:r>
            <a:endParaRPr sz="1000">
              <a:solidFill>
                <a:schemeClr val="dk1"/>
              </a:solidFill>
              <a:latin typeface="Century Gothic"/>
              <a:ea typeface="Century Gothic"/>
              <a:cs typeface="Century Gothic"/>
              <a:sym typeface="Century Gothic"/>
            </a:endParaRPr>
          </a:p>
        </p:txBody>
      </p:sp>
      <p:pic>
        <p:nvPicPr>
          <p:cNvPr id="402" name="Google Shape;402;p10"/>
          <p:cNvPicPr preferRelativeResize="0"/>
          <p:nvPr/>
        </p:nvPicPr>
        <p:blipFill rotWithShape="1">
          <a:blip r:embed="rId6">
            <a:alphaModFix/>
          </a:blip>
          <a:srcRect/>
          <a:stretch/>
        </p:blipFill>
        <p:spPr>
          <a:xfrm>
            <a:off x="7575282" y="1584879"/>
            <a:ext cx="298450" cy="317500"/>
          </a:xfrm>
          <a:prstGeom prst="rect">
            <a:avLst/>
          </a:prstGeom>
          <a:noFill/>
          <a:ln>
            <a:noFill/>
          </a:ln>
        </p:spPr>
      </p:pic>
      <p:sp>
        <p:nvSpPr>
          <p:cNvPr id="403" name="Google Shape;403;p10"/>
          <p:cNvSpPr txBox="1"/>
          <p:nvPr/>
        </p:nvSpPr>
        <p:spPr>
          <a:xfrm>
            <a:off x="7392397" y="1964548"/>
            <a:ext cx="201755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chemeClr val="dk1"/>
                </a:solidFill>
                <a:latin typeface="Century Gothic"/>
                <a:ea typeface="Century Gothic"/>
                <a:cs typeface="Century Gothic"/>
                <a:sym typeface="Century Gothic"/>
              </a:rPr>
              <a:t>Фонд «Перспективное развитие Волгоградской области»</a:t>
            </a:r>
            <a:endParaRPr/>
          </a:p>
        </p:txBody>
      </p:sp>
      <p:sp>
        <p:nvSpPr>
          <p:cNvPr id="404" name="Google Shape;404;p10"/>
          <p:cNvSpPr txBox="1"/>
          <p:nvPr/>
        </p:nvSpPr>
        <p:spPr>
          <a:xfrm>
            <a:off x="7273216" y="2346696"/>
            <a:ext cx="2136732" cy="2185173"/>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Сумма займа: 5-20  млн руб.</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Ставка: 1% и 3%</a:t>
            </a:r>
            <a:endParaRPr sz="800" dirty="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Срок займа:  36 мес.</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Бюджет проекта: ≥ 6 млн руб. </a:t>
            </a:r>
            <a:endParaRPr dirty="0"/>
          </a:p>
          <a:p>
            <a:pPr marL="171450" marR="0" lvl="0" indent="-171450" algn="l" rtl="0">
              <a:spcBef>
                <a:spcPts val="0"/>
              </a:spcBef>
              <a:spcAft>
                <a:spcPts val="0"/>
              </a:spcAft>
              <a:buClr>
                <a:schemeClr val="dk1"/>
              </a:buClr>
              <a:buSzPts val="800"/>
              <a:buFont typeface="Noto Sans Symbols"/>
              <a:buChar char="✔"/>
            </a:pPr>
            <a:r>
              <a:rPr lang="ru-RU" sz="800" dirty="0" err="1">
                <a:solidFill>
                  <a:schemeClr val="dk1"/>
                </a:solidFill>
                <a:latin typeface="Century Gothic"/>
                <a:ea typeface="Century Gothic"/>
                <a:cs typeface="Century Gothic"/>
                <a:sym typeface="Century Gothic"/>
              </a:rPr>
              <a:t>Софинансирование</a:t>
            </a:r>
            <a:r>
              <a:rPr lang="ru-RU" sz="800" dirty="0">
                <a:solidFill>
                  <a:schemeClr val="dk1"/>
                </a:solidFill>
                <a:latin typeface="Century Gothic"/>
                <a:ea typeface="Century Gothic"/>
                <a:cs typeface="Century Gothic"/>
                <a:sym typeface="Century Gothic"/>
              </a:rPr>
              <a:t> со стороны заявителя, частных инвесторов, банков ≥ 20% (бюджет проекта). </a:t>
            </a:r>
            <a:endParaRPr lang="ru-RU" sz="800" dirty="0" smtClean="0">
              <a:solidFill>
                <a:schemeClr val="dk1"/>
              </a:solidFill>
              <a:latin typeface="Century Gothic"/>
              <a:ea typeface="Century Gothic"/>
              <a:cs typeface="Century Gothic"/>
              <a:sym typeface="Century Gothic"/>
            </a:endParaRPr>
          </a:p>
          <a:p>
            <a:r>
              <a:rPr lang="ru-RU" sz="800" dirty="0" smtClean="0"/>
              <a:t>      Целевой объём продаж новой     </a:t>
            </a:r>
          </a:p>
          <a:p>
            <a:r>
              <a:rPr lang="ru-RU" sz="800" dirty="0" smtClean="0"/>
              <a:t>      продукции ≥ 50% от суммы займа в  </a:t>
            </a:r>
          </a:p>
          <a:p>
            <a:r>
              <a:rPr lang="ru-RU" sz="800" dirty="0" smtClean="0"/>
              <a:t>      год, начиная со второго года  </a:t>
            </a:r>
          </a:p>
          <a:p>
            <a:r>
              <a:rPr lang="ru-RU" sz="800" dirty="0" smtClean="0"/>
              <a:t>      промышленной эксплуатации  </a:t>
            </a:r>
          </a:p>
          <a:p>
            <a:r>
              <a:rPr lang="ru-RU" sz="800" dirty="0" smtClean="0"/>
              <a:t>      оборудования .</a:t>
            </a:r>
          </a:p>
          <a:p>
            <a:pPr marL="171450" marR="0" lvl="0" indent="-171450" algn="l" rtl="0">
              <a:spcBef>
                <a:spcPts val="0"/>
              </a:spcBef>
              <a:spcAft>
                <a:spcPts val="0"/>
              </a:spcAft>
              <a:buClr>
                <a:schemeClr val="dk1"/>
              </a:buClr>
              <a:buSzPts val="800"/>
              <a:buFont typeface="Noto Sans Symbols"/>
              <a:buChar char="✔"/>
            </a:pPr>
            <a:r>
              <a:rPr lang="ru-RU" sz="800" dirty="0" smtClean="0">
                <a:solidFill>
                  <a:schemeClr val="dk1"/>
                </a:solidFill>
                <a:latin typeface="Century Gothic"/>
                <a:ea typeface="Century Gothic"/>
                <a:cs typeface="Century Gothic"/>
                <a:sym typeface="Century Gothic"/>
              </a:rPr>
              <a:t>Подробнее: </a:t>
            </a:r>
            <a:r>
              <a:rPr lang="ru-RU" sz="800" u="sng" dirty="0" smtClean="0">
                <a:solidFill>
                  <a:schemeClr val="dk1"/>
                </a:solidFill>
                <a:latin typeface="Century Gothic"/>
                <a:ea typeface="Century Gothic"/>
                <a:cs typeface="Century Gothic"/>
                <a:sym typeface="Century Gothic"/>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ttp</a:t>
            </a:r>
            <a:r>
              <a:rPr lang="ru-RU" sz="800" u="sng" dirty="0">
                <a:solidFill>
                  <a:schemeClr val="dk1"/>
                </a:solidFill>
                <a:latin typeface="Century Gothic"/>
                <a:ea typeface="Century Gothic"/>
                <a:cs typeface="Century Gothic"/>
                <a:sym typeface="Century Gothic"/>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://volgrazvitie.ru/industry/financial-projects/woodworking/</a:t>
            </a:r>
            <a:r>
              <a:rPr lang="ru-RU" sz="800" dirty="0">
                <a:solidFill>
                  <a:schemeClr val="dk1"/>
                </a:solidFill>
                <a:latin typeface="Century Gothic"/>
                <a:ea typeface="Century Gothic"/>
                <a:cs typeface="Century Gothic"/>
                <a:sym typeface="Century Gothic"/>
              </a:rPr>
              <a:t> или           +7 8442 63-51-24</a:t>
            </a:r>
            <a:endParaRPr dirty="0"/>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p:txBody>
      </p:sp>
      <p:sp>
        <p:nvSpPr>
          <p:cNvPr id="405" name="Google Shape;405;p10"/>
          <p:cNvSpPr/>
          <p:nvPr/>
        </p:nvSpPr>
        <p:spPr>
          <a:xfrm>
            <a:off x="9839325" y="1451295"/>
            <a:ext cx="2105025" cy="2786367"/>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6" name="Google Shape;406;p10"/>
          <p:cNvSpPr txBox="1"/>
          <p:nvPr/>
        </p:nvSpPr>
        <p:spPr>
          <a:xfrm>
            <a:off x="10658475" y="1651323"/>
            <a:ext cx="121650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Цифровизация</a:t>
            </a:r>
            <a:endParaRPr sz="1000">
              <a:solidFill>
                <a:schemeClr val="dk1"/>
              </a:solidFill>
              <a:latin typeface="Century Gothic"/>
              <a:ea typeface="Century Gothic"/>
              <a:cs typeface="Century Gothic"/>
              <a:sym typeface="Century Gothic"/>
            </a:endParaRPr>
          </a:p>
        </p:txBody>
      </p:sp>
      <p:pic>
        <p:nvPicPr>
          <p:cNvPr id="407" name="Google Shape;407;p10"/>
          <p:cNvPicPr preferRelativeResize="0"/>
          <p:nvPr/>
        </p:nvPicPr>
        <p:blipFill rotWithShape="1">
          <a:blip r:embed="rId8">
            <a:alphaModFix/>
          </a:blip>
          <a:srcRect/>
          <a:stretch/>
        </p:blipFill>
        <p:spPr>
          <a:xfrm>
            <a:off x="10213975" y="1584879"/>
            <a:ext cx="298450" cy="317500"/>
          </a:xfrm>
          <a:prstGeom prst="rect">
            <a:avLst/>
          </a:prstGeom>
          <a:noFill/>
          <a:ln>
            <a:noFill/>
          </a:ln>
        </p:spPr>
      </p:pic>
      <p:sp>
        <p:nvSpPr>
          <p:cNvPr id="408" name="Google Shape;408;p10"/>
          <p:cNvSpPr txBox="1"/>
          <p:nvPr/>
        </p:nvSpPr>
        <p:spPr>
          <a:xfrm>
            <a:off x="9926799" y="1964548"/>
            <a:ext cx="201755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chemeClr val="dk1"/>
                </a:solidFill>
                <a:latin typeface="Century Gothic"/>
                <a:ea typeface="Century Gothic"/>
                <a:cs typeface="Century Gothic"/>
                <a:sym typeface="Century Gothic"/>
              </a:rPr>
              <a:t>Фонд «Перспективное развитие Волгоградской области»</a:t>
            </a:r>
            <a:endParaRPr/>
          </a:p>
        </p:txBody>
      </p:sp>
      <p:sp>
        <p:nvSpPr>
          <p:cNvPr id="409" name="Google Shape;409;p10"/>
          <p:cNvSpPr txBox="1"/>
          <p:nvPr/>
        </p:nvSpPr>
        <p:spPr>
          <a:xfrm>
            <a:off x="9926798" y="2298669"/>
            <a:ext cx="1948181" cy="1938992"/>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Сумма займа: 5-25  млн руб.</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Ставка: 1 % и 5 %</a:t>
            </a:r>
            <a:endParaRPr sz="800" dirty="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Срок займа:  60  мес.</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Бюджет проекта: ≥ 6,25  млн руб. </a:t>
            </a:r>
            <a:endParaRPr dirty="0"/>
          </a:p>
          <a:p>
            <a:pPr marL="171450" marR="0" lvl="0" indent="-171450" algn="l" rtl="0">
              <a:spcBef>
                <a:spcPts val="0"/>
              </a:spcBef>
              <a:spcAft>
                <a:spcPts val="0"/>
              </a:spcAft>
              <a:buClr>
                <a:schemeClr val="dk1"/>
              </a:buClr>
              <a:buSzPts val="800"/>
              <a:buFont typeface="Noto Sans Symbols"/>
              <a:buChar char="✔"/>
            </a:pPr>
            <a:r>
              <a:rPr lang="ru-RU" sz="800" dirty="0" err="1">
                <a:solidFill>
                  <a:schemeClr val="dk1"/>
                </a:solidFill>
                <a:latin typeface="Century Gothic"/>
                <a:ea typeface="Century Gothic"/>
                <a:cs typeface="Century Gothic"/>
                <a:sym typeface="Century Gothic"/>
              </a:rPr>
              <a:t>Софинансирование</a:t>
            </a:r>
            <a:r>
              <a:rPr lang="ru-RU" sz="800" dirty="0">
                <a:solidFill>
                  <a:schemeClr val="dk1"/>
                </a:solidFill>
                <a:latin typeface="Century Gothic"/>
                <a:ea typeface="Century Gothic"/>
                <a:cs typeface="Century Gothic"/>
                <a:sym typeface="Century Gothic"/>
              </a:rPr>
              <a:t> со стороны заявителя, частных инвесторов, банков ≥ 20% (бюджет проекта). </a:t>
            </a:r>
            <a:endParaRPr sz="800" dirty="0">
              <a:solidFill>
                <a:schemeClr val="dk1"/>
              </a:solidFill>
              <a:latin typeface="Century Gothic"/>
              <a:ea typeface="Century Gothic"/>
              <a:cs typeface="Century Gothic"/>
              <a:sym typeface="Century Gothic"/>
            </a:endParaRPr>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Подробнее: </a:t>
            </a:r>
            <a:r>
              <a:rPr lang="ru-RU" sz="800" u="sng" dirty="0">
                <a:solidFill>
                  <a:schemeClr val="dk1"/>
                </a:solidFill>
                <a:latin typeface="Century Gothic"/>
                <a:ea typeface="Century Gothic"/>
                <a:cs typeface="Century Gothic"/>
                <a:sym typeface="Century Gothic"/>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http://volgrazvitie.ru/industry/financial-projects/digitalization/</a:t>
            </a:r>
            <a:r>
              <a:rPr lang="ru-RU" sz="800" dirty="0">
                <a:solidFill>
                  <a:schemeClr val="dk1"/>
                </a:solidFill>
                <a:latin typeface="Century Gothic"/>
                <a:ea typeface="Century Gothic"/>
                <a:cs typeface="Century Gothic"/>
                <a:sym typeface="Century Gothic"/>
              </a:rPr>
              <a:t>  или  +7 8442 63-51-24</a:t>
            </a:r>
            <a:endParaRPr dirty="0"/>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p:txBody>
      </p:sp>
      <p:sp>
        <p:nvSpPr>
          <p:cNvPr id="410" name="Google Shape;410;p10"/>
          <p:cNvSpPr/>
          <p:nvPr/>
        </p:nvSpPr>
        <p:spPr>
          <a:xfrm>
            <a:off x="4496967" y="4400550"/>
            <a:ext cx="2255913" cy="2362200"/>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1" name="Google Shape;411;p10"/>
          <p:cNvSpPr/>
          <p:nvPr/>
        </p:nvSpPr>
        <p:spPr>
          <a:xfrm>
            <a:off x="7137071" y="4400550"/>
            <a:ext cx="2303184" cy="2362200"/>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2" name="Google Shape;412;p10"/>
          <p:cNvSpPr/>
          <p:nvPr/>
        </p:nvSpPr>
        <p:spPr>
          <a:xfrm>
            <a:off x="9839325" y="4400550"/>
            <a:ext cx="2105025" cy="2362200"/>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3" name="Google Shape;413;p10"/>
          <p:cNvSpPr txBox="1"/>
          <p:nvPr/>
        </p:nvSpPr>
        <p:spPr>
          <a:xfrm>
            <a:off x="5377001" y="4419600"/>
            <a:ext cx="131681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Комплектующие изделия</a:t>
            </a:r>
            <a:endParaRPr sz="1000">
              <a:solidFill>
                <a:schemeClr val="dk1"/>
              </a:solidFill>
              <a:latin typeface="Century Gothic"/>
              <a:ea typeface="Century Gothic"/>
              <a:cs typeface="Century Gothic"/>
              <a:sym typeface="Century Gothic"/>
            </a:endParaRPr>
          </a:p>
        </p:txBody>
      </p:sp>
      <p:pic>
        <p:nvPicPr>
          <p:cNvPr id="414" name="Google Shape;414;p10"/>
          <p:cNvPicPr preferRelativeResize="0"/>
          <p:nvPr/>
        </p:nvPicPr>
        <p:blipFill rotWithShape="1">
          <a:blip r:embed="rId6">
            <a:alphaModFix/>
          </a:blip>
          <a:srcRect/>
          <a:stretch/>
        </p:blipFill>
        <p:spPr>
          <a:xfrm>
            <a:off x="4920723" y="4460905"/>
            <a:ext cx="298450" cy="317500"/>
          </a:xfrm>
          <a:prstGeom prst="rect">
            <a:avLst/>
          </a:prstGeom>
          <a:noFill/>
          <a:ln>
            <a:noFill/>
          </a:ln>
        </p:spPr>
      </p:pic>
      <p:sp>
        <p:nvSpPr>
          <p:cNvPr id="415" name="Google Shape;415;p10"/>
          <p:cNvSpPr txBox="1"/>
          <p:nvPr/>
        </p:nvSpPr>
        <p:spPr>
          <a:xfrm>
            <a:off x="4642990" y="4844228"/>
            <a:ext cx="201755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chemeClr val="dk1"/>
                </a:solidFill>
                <a:latin typeface="Century Gothic"/>
                <a:ea typeface="Century Gothic"/>
                <a:cs typeface="Century Gothic"/>
                <a:sym typeface="Century Gothic"/>
              </a:rPr>
              <a:t>Фонд «Перспективное развитие Волгоградской области»</a:t>
            </a:r>
            <a:endParaRPr/>
          </a:p>
        </p:txBody>
      </p:sp>
      <p:sp>
        <p:nvSpPr>
          <p:cNvPr id="416" name="Google Shape;416;p10"/>
          <p:cNvSpPr txBox="1"/>
          <p:nvPr/>
        </p:nvSpPr>
        <p:spPr>
          <a:xfrm>
            <a:off x="4568276" y="5155867"/>
            <a:ext cx="2136732" cy="169277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Сумма займа: 20-100  млн руб.</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Ставка: 1 % и 3 %</a:t>
            </a:r>
            <a:endParaRPr sz="800" dirty="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Срок займа:  60  мес.</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Бюджет проекта: ≥ 25 млн руб. </a:t>
            </a:r>
            <a:endParaRPr dirty="0"/>
          </a:p>
          <a:p>
            <a:pPr marL="171450" marR="0" lvl="0" indent="-171450" algn="l" rtl="0">
              <a:spcBef>
                <a:spcPts val="0"/>
              </a:spcBef>
              <a:spcAft>
                <a:spcPts val="0"/>
              </a:spcAft>
              <a:buClr>
                <a:schemeClr val="dk1"/>
              </a:buClr>
              <a:buSzPts val="800"/>
              <a:buFont typeface="Noto Sans Symbols"/>
              <a:buChar char="✔"/>
            </a:pPr>
            <a:r>
              <a:rPr lang="ru-RU" sz="800" dirty="0" err="1">
                <a:solidFill>
                  <a:schemeClr val="dk1"/>
                </a:solidFill>
                <a:latin typeface="Century Gothic"/>
                <a:ea typeface="Century Gothic"/>
                <a:cs typeface="Century Gothic"/>
                <a:sym typeface="Century Gothic"/>
              </a:rPr>
              <a:t>Софинансирование</a:t>
            </a:r>
            <a:r>
              <a:rPr lang="ru-RU" sz="800" dirty="0">
                <a:solidFill>
                  <a:schemeClr val="dk1"/>
                </a:solidFill>
                <a:latin typeface="Century Gothic"/>
                <a:ea typeface="Century Gothic"/>
                <a:cs typeface="Century Gothic"/>
                <a:sym typeface="Century Gothic"/>
              </a:rPr>
              <a:t> со стороны заявителя, частных инвесторов, банков ≥ 20% (бюджет проекта). </a:t>
            </a:r>
            <a:endParaRPr sz="800" dirty="0">
              <a:solidFill>
                <a:schemeClr val="dk1"/>
              </a:solidFill>
              <a:latin typeface="Century Gothic"/>
              <a:ea typeface="Century Gothic"/>
              <a:cs typeface="Century Gothic"/>
              <a:sym typeface="Century Gothic"/>
            </a:endParaRPr>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Подробнее: </a:t>
            </a:r>
            <a:r>
              <a:rPr lang="ru-RU" sz="800" u="sng" dirty="0">
                <a:solidFill>
                  <a:schemeClr val="dk1"/>
                </a:solidFill>
                <a:latin typeface="Century Gothic"/>
                <a:ea typeface="Century Gothic"/>
                <a:cs typeface="Century Gothic"/>
                <a:sym typeface="Century Gothic"/>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http://volgrazvitie.ru/industry/financial-projects/components/</a:t>
            </a: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      или  +7 8442 63-51-24</a:t>
            </a:r>
            <a:endParaRPr dirty="0"/>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p:txBody>
      </p:sp>
      <p:sp>
        <p:nvSpPr>
          <p:cNvPr id="417" name="Google Shape;417;p10"/>
          <p:cNvSpPr txBox="1"/>
          <p:nvPr/>
        </p:nvSpPr>
        <p:spPr>
          <a:xfrm>
            <a:off x="7924599" y="4573489"/>
            <a:ext cx="155566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Проекты развития</a:t>
            </a:r>
            <a:endParaRPr sz="1000" dirty="0">
              <a:solidFill>
                <a:schemeClr val="dk1"/>
              </a:solidFill>
              <a:latin typeface="Century Gothic"/>
              <a:ea typeface="Century Gothic"/>
              <a:cs typeface="Century Gothic"/>
              <a:sym typeface="Century Gothic"/>
            </a:endParaRPr>
          </a:p>
        </p:txBody>
      </p:sp>
      <p:pic>
        <p:nvPicPr>
          <p:cNvPr id="418" name="Google Shape;418;p10"/>
          <p:cNvPicPr preferRelativeResize="0"/>
          <p:nvPr/>
        </p:nvPicPr>
        <p:blipFill rotWithShape="1">
          <a:blip r:embed="rId8">
            <a:alphaModFix/>
          </a:blip>
          <a:srcRect/>
          <a:stretch/>
        </p:blipFill>
        <p:spPr>
          <a:xfrm>
            <a:off x="7556232" y="4526728"/>
            <a:ext cx="298450" cy="317500"/>
          </a:xfrm>
          <a:prstGeom prst="rect">
            <a:avLst/>
          </a:prstGeom>
          <a:noFill/>
          <a:ln>
            <a:noFill/>
          </a:ln>
        </p:spPr>
      </p:pic>
      <p:sp>
        <p:nvSpPr>
          <p:cNvPr id="419" name="Google Shape;419;p10"/>
          <p:cNvSpPr txBox="1"/>
          <p:nvPr/>
        </p:nvSpPr>
        <p:spPr>
          <a:xfrm>
            <a:off x="7279887" y="4846177"/>
            <a:ext cx="201755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chemeClr val="dk1"/>
                </a:solidFill>
                <a:latin typeface="Century Gothic"/>
                <a:ea typeface="Century Gothic"/>
                <a:cs typeface="Century Gothic"/>
                <a:sym typeface="Century Gothic"/>
              </a:rPr>
              <a:t>Фонд «Перспективное развитие Волгоградской области»</a:t>
            </a:r>
            <a:endParaRPr/>
          </a:p>
        </p:txBody>
      </p:sp>
      <p:sp>
        <p:nvSpPr>
          <p:cNvPr id="420" name="Google Shape;420;p10"/>
          <p:cNvSpPr txBox="1"/>
          <p:nvPr/>
        </p:nvSpPr>
        <p:spPr>
          <a:xfrm>
            <a:off x="7220297" y="5170750"/>
            <a:ext cx="2136732" cy="169277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Сумма займа: 20-100  млн руб.</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Ставка: 1 % и 3 %</a:t>
            </a:r>
            <a:endParaRPr sz="800" dirty="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Срок займа:  60  мес.</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Бюджет проекта: ≥ </a:t>
            </a:r>
            <a:r>
              <a:rPr lang="ru-RU" sz="800" dirty="0" smtClean="0">
                <a:solidFill>
                  <a:schemeClr val="dk1"/>
                </a:solidFill>
                <a:latin typeface="Century Gothic"/>
                <a:ea typeface="Century Gothic"/>
                <a:cs typeface="Century Gothic"/>
                <a:sym typeface="Century Gothic"/>
              </a:rPr>
              <a:t>25 </a:t>
            </a:r>
            <a:r>
              <a:rPr lang="ru-RU" sz="800" dirty="0">
                <a:solidFill>
                  <a:schemeClr val="dk1"/>
                </a:solidFill>
                <a:latin typeface="Century Gothic"/>
                <a:ea typeface="Century Gothic"/>
                <a:cs typeface="Century Gothic"/>
                <a:sym typeface="Century Gothic"/>
              </a:rPr>
              <a:t>млн руб. </a:t>
            </a:r>
            <a:endParaRPr dirty="0"/>
          </a:p>
          <a:p>
            <a:pPr marL="171450" marR="0" lvl="0" indent="-171450" algn="l" rtl="0">
              <a:spcBef>
                <a:spcPts val="0"/>
              </a:spcBef>
              <a:spcAft>
                <a:spcPts val="0"/>
              </a:spcAft>
              <a:buClr>
                <a:schemeClr val="dk1"/>
              </a:buClr>
              <a:buSzPts val="800"/>
              <a:buFont typeface="Noto Sans Symbols"/>
              <a:buChar char="✔"/>
            </a:pPr>
            <a:r>
              <a:rPr lang="ru-RU" sz="800" dirty="0" err="1">
                <a:solidFill>
                  <a:schemeClr val="dk1"/>
                </a:solidFill>
                <a:latin typeface="Century Gothic"/>
                <a:ea typeface="Century Gothic"/>
                <a:cs typeface="Century Gothic"/>
                <a:sym typeface="Century Gothic"/>
              </a:rPr>
              <a:t>Софинансирование</a:t>
            </a:r>
            <a:r>
              <a:rPr lang="ru-RU" sz="800" dirty="0">
                <a:solidFill>
                  <a:schemeClr val="dk1"/>
                </a:solidFill>
                <a:latin typeface="Century Gothic"/>
                <a:ea typeface="Century Gothic"/>
                <a:cs typeface="Century Gothic"/>
                <a:sym typeface="Century Gothic"/>
              </a:rPr>
              <a:t> со стороны заявителя, частных инвесторов, банков ≥ </a:t>
            </a:r>
            <a:r>
              <a:rPr lang="ru-RU" sz="800" dirty="0" smtClean="0">
                <a:solidFill>
                  <a:schemeClr val="dk1"/>
                </a:solidFill>
                <a:latin typeface="Century Gothic"/>
                <a:ea typeface="Century Gothic"/>
                <a:cs typeface="Century Gothic"/>
                <a:sym typeface="Century Gothic"/>
              </a:rPr>
              <a:t>20</a:t>
            </a:r>
            <a:r>
              <a:rPr lang="ru-RU" sz="800" dirty="0">
                <a:solidFill>
                  <a:schemeClr val="dk1"/>
                </a:solidFill>
                <a:latin typeface="Century Gothic"/>
                <a:ea typeface="Century Gothic"/>
                <a:cs typeface="Century Gothic"/>
                <a:sym typeface="Century Gothic"/>
              </a:rPr>
              <a:t>% (бюджет проекта). </a:t>
            </a:r>
            <a:endParaRPr sz="800" dirty="0">
              <a:solidFill>
                <a:schemeClr val="dk1"/>
              </a:solidFill>
              <a:latin typeface="Century Gothic"/>
              <a:ea typeface="Century Gothic"/>
              <a:cs typeface="Century Gothic"/>
              <a:sym typeface="Century Gothic"/>
            </a:endParaRPr>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Подробнее: </a:t>
            </a:r>
            <a:r>
              <a:rPr lang="ru-RU" sz="800" u="sng" dirty="0">
                <a:solidFill>
                  <a:srgbClr val="FF0000"/>
                </a:solidFill>
                <a:latin typeface="Century Gothic"/>
                <a:ea typeface="Century Gothic"/>
                <a:cs typeface="Century Gothic"/>
                <a:sym typeface="Century Gothic"/>
              </a:rPr>
              <a:t>http://volgrazvitie.ru/industry/financial-projects/development-projects/</a:t>
            </a:r>
            <a:r>
              <a:rPr lang="ru-RU" sz="800" dirty="0">
                <a:solidFill>
                  <a:schemeClr val="dk1"/>
                </a:solidFill>
                <a:latin typeface="Century Gothic"/>
                <a:ea typeface="Century Gothic"/>
                <a:cs typeface="Century Gothic"/>
                <a:sym typeface="Century Gothic"/>
              </a:rPr>
              <a:t>      или  +7 8442 63-51-24</a:t>
            </a:r>
            <a:endParaRPr dirty="0"/>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p:txBody>
      </p:sp>
      <p:sp>
        <p:nvSpPr>
          <p:cNvPr id="421" name="Google Shape;421;p10"/>
          <p:cNvSpPr txBox="1"/>
          <p:nvPr/>
        </p:nvSpPr>
        <p:spPr>
          <a:xfrm>
            <a:off x="10488852" y="4460905"/>
            <a:ext cx="15557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Производительность труда</a:t>
            </a:r>
            <a:endParaRPr sz="1000">
              <a:solidFill>
                <a:schemeClr val="dk1"/>
              </a:solidFill>
              <a:latin typeface="Century Gothic"/>
              <a:ea typeface="Century Gothic"/>
              <a:cs typeface="Century Gothic"/>
              <a:sym typeface="Century Gothic"/>
            </a:endParaRPr>
          </a:p>
        </p:txBody>
      </p:sp>
      <p:pic>
        <p:nvPicPr>
          <p:cNvPr id="422" name="Google Shape;422;p10"/>
          <p:cNvPicPr preferRelativeResize="0"/>
          <p:nvPr/>
        </p:nvPicPr>
        <p:blipFill rotWithShape="1">
          <a:blip r:embed="rId11">
            <a:alphaModFix/>
          </a:blip>
          <a:srcRect/>
          <a:stretch/>
        </p:blipFill>
        <p:spPr>
          <a:xfrm>
            <a:off x="10126902" y="4537849"/>
            <a:ext cx="292100" cy="317500"/>
          </a:xfrm>
          <a:prstGeom prst="rect">
            <a:avLst/>
          </a:prstGeom>
          <a:noFill/>
          <a:ln>
            <a:noFill/>
          </a:ln>
        </p:spPr>
      </p:pic>
      <p:sp>
        <p:nvSpPr>
          <p:cNvPr id="423" name="Google Shape;423;p10"/>
          <p:cNvSpPr txBox="1"/>
          <p:nvPr/>
        </p:nvSpPr>
        <p:spPr>
          <a:xfrm>
            <a:off x="9926799" y="4920368"/>
            <a:ext cx="201755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chemeClr val="dk1"/>
                </a:solidFill>
                <a:latin typeface="Century Gothic"/>
                <a:ea typeface="Century Gothic"/>
                <a:cs typeface="Century Gothic"/>
                <a:sym typeface="Century Gothic"/>
              </a:rPr>
              <a:t>Фонд «Перспективное развитие Волгоградской области»</a:t>
            </a:r>
            <a:endParaRPr/>
          </a:p>
        </p:txBody>
      </p:sp>
      <p:sp>
        <p:nvSpPr>
          <p:cNvPr id="424" name="Google Shape;424;p10"/>
          <p:cNvSpPr txBox="1"/>
          <p:nvPr/>
        </p:nvSpPr>
        <p:spPr>
          <a:xfrm>
            <a:off x="9839325" y="5192785"/>
            <a:ext cx="2105023" cy="156966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Сумма займа: 20-100  млн руб.</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Ставка: 1 % </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Срок займа:  60  мес.</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Бюджет проекта: ≥ 25 млн руб. </a:t>
            </a:r>
            <a:endParaRPr dirty="0"/>
          </a:p>
          <a:p>
            <a:pPr marL="171450" marR="0" lvl="0" indent="-171450" algn="l" rtl="0">
              <a:spcBef>
                <a:spcPts val="0"/>
              </a:spcBef>
              <a:spcAft>
                <a:spcPts val="0"/>
              </a:spcAft>
              <a:buClr>
                <a:schemeClr val="dk1"/>
              </a:buClr>
              <a:buSzPts val="800"/>
              <a:buFont typeface="Noto Sans Symbols"/>
              <a:buChar char="✔"/>
            </a:pPr>
            <a:r>
              <a:rPr lang="ru-RU" sz="800" dirty="0" err="1">
                <a:solidFill>
                  <a:schemeClr val="dk1"/>
                </a:solidFill>
                <a:latin typeface="Century Gothic"/>
                <a:ea typeface="Century Gothic"/>
                <a:cs typeface="Century Gothic"/>
                <a:sym typeface="Century Gothic"/>
              </a:rPr>
              <a:t>Софинансирование</a:t>
            </a:r>
            <a:r>
              <a:rPr lang="ru-RU" sz="800" dirty="0">
                <a:solidFill>
                  <a:schemeClr val="dk1"/>
                </a:solidFill>
                <a:latin typeface="Century Gothic"/>
                <a:ea typeface="Century Gothic"/>
                <a:cs typeface="Century Gothic"/>
                <a:sym typeface="Century Gothic"/>
              </a:rPr>
              <a:t> со стороны заявителя, частных инвесторов, банков ≥ 40 % (бюджет проекта). </a:t>
            </a:r>
            <a:endParaRPr sz="800" dirty="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Подробнее: </a:t>
            </a:r>
            <a:r>
              <a:rPr lang="ru-RU" sz="800" u="sng" dirty="0">
                <a:solidFill>
                  <a:srgbClr val="FF0000"/>
                </a:solidFill>
                <a:latin typeface="Century Gothic"/>
                <a:ea typeface="Century Gothic"/>
                <a:cs typeface="Century Gothic"/>
                <a:sym typeface="Century Gothic"/>
              </a:rPr>
              <a:t>http://volgrazvitie.ru/industry/financial-projects/labor-productivity/     </a:t>
            </a:r>
            <a:r>
              <a:rPr lang="ru-RU" sz="800" dirty="0">
                <a:solidFill>
                  <a:schemeClr val="dk1"/>
                </a:solidFill>
                <a:latin typeface="Century Gothic"/>
                <a:ea typeface="Century Gothic"/>
                <a:cs typeface="Century Gothic"/>
                <a:sym typeface="Century Gothic"/>
              </a:rPr>
              <a:t>или  +7 8442 63-51-24</a:t>
            </a:r>
            <a:endParaRPr dirty="0"/>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p:txBody>
      </p:sp>
      <p:sp>
        <p:nvSpPr>
          <p:cNvPr id="425" name="Google Shape;425;p10"/>
          <p:cNvSpPr/>
          <p:nvPr/>
        </p:nvSpPr>
        <p:spPr>
          <a:xfrm>
            <a:off x="650878" y="5258923"/>
            <a:ext cx="3477073" cy="1604598"/>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6" name="Google Shape;426;p10"/>
          <p:cNvSpPr txBox="1"/>
          <p:nvPr/>
        </p:nvSpPr>
        <p:spPr>
          <a:xfrm>
            <a:off x="1474491" y="5335429"/>
            <a:ext cx="264647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Проекты лесной промышленности</a:t>
            </a:r>
            <a:endParaRPr sz="1000">
              <a:solidFill>
                <a:schemeClr val="dk1"/>
              </a:solidFill>
              <a:latin typeface="Century Gothic"/>
              <a:ea typeface="Century Gothic"/>
              <a:cs typeface="Century Gothic"/>
              <a:sym typeface="Century Gothic"/>
            </a:endParaRPr>
          </a:p>
        </p:txBody>
      </p:sp>
      <p:pic>
        <p:nvPicPr>
          <p:cNvPr id="427" name="Google Shape;427;p10"/>
          <p:cNvPicPr preferRelativeResize="0"/>
          <p:nvPr/>
        </p:nvPicPr>
        <p:blipFill rotWithShape="1">
          <a:blip r:embed="rId8">
            <a:alphaModFix/>
          </a:blip>
          <a:srcRect/>
          <a:stretch/>
        </p:blipFill>
        <p:spPr>
          <a:xfrm>
            <a:off x="1209198" y="5335429"/>
            <a:ext cx="252752" cy="268885"/>
          </a:xfrm>
          <a:prstGeom prst="rect">
            <a:avLst/>
          </a:prstGeom>
          <a:noFill/>
          <a:ln>
            <a:noFill/>
          </a:ln>
        </p:spPr>
      </p:pic>
      <p:sp>
        <p:nvSpPr>
          <p:cNvPr id="428" name="Google Shape;428;p10"/>
          <p:cNvSpPr txBox="1"/>
          <p:nvPr/>
        </p:nvSpPr>
        <p:spPr>
          <a:xfrm>
            <a:off x="994040" y="5581650"/>
            <a:ext cx="3253757"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chemeClr val="dk1"/>
                </a:solidFill>
                <a:latin typeface="Century Gothic"/>
                <a:ea typeface="Century Gothic"/>
                <a:cs typeface="Century Gothic"/>
                <a:sym typeface="Century Gothic"/>
              </a:rPr>
              <a:t>Фонд «Перспективное развитие Волгоградской области»</a:t>
            </a:r>
            <a:endParaRPr/>
          </a:p>
        </p:txBody>
      </p:sp>
      <p:sp>
        <p:nvSpPr>
          <p:cNvPr id="429" name="Google Shape;429;p10"/>
          <p:cNvSpPr txBox="1"/>
          <p:nvPr/>
        </p:nvSpPr>
        <p:spPr>
          <a:xfrm>
            <a:off x="568721" y="5696520"/>
            <a:ext cx="3901339" cy="120032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Сумма займа:  20-100 млн руб.</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Ставка: 1% и 3%</a:t>
            </a:r>
            <a:endParaRPr sz="800" dirty="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Срок займа:  36 мес.</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Бюджет проекта: ≥ 25 млн руб. </a:t>
            </a:r>
            <a:endParaRPr dirty="0"/>
          </a:p>
          <a:p>
            <a:pPr marL="171450" marR="0" lvl="0" indent="-171450" algn="l" rtl="0">
              <a:spcBef>
                <a:spcPts val="0"/>
              </a:spcBef>
              <a:spcAft>
                <a:spcPts val="0"/>
              </a:spcAft>
              <a:buClr>
                <a:schemeClr val="dk1"/>
              </a:buClr>
              <a:buSzPts val="800"/>
              <a:buFont typeface="Noto Sans Symbols"/>
              <a:buChar char="✔"/>
            </a:pPr>
            <a:r>
              <a:rPr lang="ru-RU" sz="800" dirty="0" err="1">
                <a:solidFill>
                  <a:schemeClr val="dk1"/>
                </a:solidFill>
                <a:latin typeface="Century Gothic"/>
                <a:ea typeface="Century Gothic"/>
                <a:cs typeface="Century Gothic"/>
                <a:sym typeface="Century Gothic"/>
              </a:rPr>
              <a:t>Софинансирование</a:t>
            </a:r>
            <a:r>
              <a:rPr lang="ru-RU" sz="800" dirty="0">
                <a:solidFill>
                  <a:schemeClr val="dk1"/>
                </a:solidFill>
                <a:latin typeface="Century Gothic"/>
                <a:ea typeface="Century Gothic"/>
                <a:cs typeface="Century Gothic"/>
                <a:sym typeface="Century Gothic"/>
              </a:rPr>
              <a:t> со стороны заявителя, частных инвесторов, банков ≥ 20% (бюджет проекта). </a:t>
            </a:r>
            <a:endParaRPr dirty="0"/>
          </a:p>
          <a:p>
            <a:pPr marL="171450" marR="0" lvl="0" indent="-171450" algn="l" rtl="0">
              <a:spcBef>
                <a:spcPts val="0"/>
              </a:spcBef>
              <a:spcAft>
                <a:spcPts val="0"/>
              </a:spcAft>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Подробнее: </a:t>
            </a:r>
            <a:r>
              <a:rPr lang="ru-RU" sz="800" u="sng" dirty="0">
                <a:solidFill>
                  <a:schemeClr val="dk1"/>
                </a:solidFill>
                <a:latin typeface="Century Gothic"/>
                <a:ea typeface="Century Gothic"/>
                <a:cs typeface="Century Gothic"/>
                <a:sym typeface="Century Gothic"/>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http://volgrazvitie.ru/industry/financial-projects/forest-industry-projects/</a:t>
            </a:r>
            <a:r>
              <a:rPr lang="ru-RU" sz="800" dirty="0">
                <a:solidFill>
                  <a:schemeClr val="dk1"/>
                </a:solidFill>
                <a:latin typeface="Century Gothic"/>
                <a:ea typeface="Century Gothic"/>
                <a:cs typeface="Century Gothic"/>
                <a:sym typeface="Century Gothic"/>
              </a:rPr>
              <a:t> или +7 8442 63-51-24</a:t>
            </a:r>
            <a:endParaRPr dirty="0"/>
          </a:p>
          <a:p>
            <a:pPr marL="171450" marR="0" lvl="0" indent="-120650" algn="l" rtl="0">
              <a:spcBef>
                <a:spcPts val="0"/>
              </a:spcBef>
              <a:spcAft>
                <a:spcPts val="0"/>
              </a:spcAft>
              <a:buClr>
                <a:schemeClr val="dk1"/>
              </a:buClr>
              <a:buSzPts val="800"/>
              <a:buFont typeface="Noto Sans Symbols"/>
              <a:buNone/>
            </a:pPr>
            <a:endParaRPr sz="800" dirty="0">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28bfbb05c4_0_0"/>
          <p:cNvSpPr txBox="1">
            <a:spLocks noGrp="1"/>
          </p:cNvSpPr>
          <p:nvPr>
            <p:ph type="title"/>
          </p:nvPr>
        </p:nvSpPr>
        <p:spPr>
          <a:xfrm>
            <a:off x="1901375" y="768175"/>
            <a:ext cx="7766100" cy="456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ru-RU" sz="1800"/>
              <a:t>Информационно-консультационная региональная поддержка </a:t>
            </a:r>
            <a:endParaRPr sz="1800"/>
          </a:p>
        </p:txBody>
      </p:sp>
      <p:sp>
        <p:nvSpPr>
          <p:cNvPr id="436" name="Google Shape;436;g128bfbb05c4_0_0"/>
          <p:cNvSpPr txBox="1"/>
          <p:nvPr/>
        </p:nvSpPr>
        <p:spPr>
          <a:xfrm>
            <a:off x="1051750" y="1483975"/>
            <a:ext cx="10488600" cy="5202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entury Gothic"/>
              <a:buChar char="❖"/>
            </a:pPr>
            <a:r>
              <a:rPr lang="ru-RU" sz="1600" dirty="0">
                <a:latin typeface="Century Gothic"/>
                <a:ea typeface="Century Gothic"/>
                <a:cs typeface="Century Gothic"/>
                <a:sym typeface="Century Gothic"/>
              </a:rPr>
              <a:t>Консультационная и экспертная поддержка по вопросам ведения предпринимательской деятельности;</a:t>
            </a:r>
            <a:endParaRPr sz="1600" dirty="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ru-RU" sz="1600" dirty="0">
                <a:latin typeface="Century Gothic"/>
                <a:ea typeface="Century Gothic"/>
                <a:cs typeface="Century Gothic"/>
                <a:sym typeface="Century Gothic"/>
              </a:rPr>
              <a:t>Консультационная и экспертная поддержка в сфере технологического и проектного инжиниринга;</a:t>
            </a:r>
            <a:endParaRPr sz="1600" dirty="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ru-RU" sz="1600" dirty="0">
                <a:latin typeface="Century Gothic"/>
                <a:ea typeface="Century Gothic"/>
                <a:cs typeface="Century Gothic"/>
                <a:sym typeface="Century Gothic"/>
              </a:rPr>
              <a:t>Консультационная и экспертная поддержка в сфере ведения экспортной деятельности;</a:t>
            </a:r>
            <a:endParaRPr sz="1600" dirty="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ru-RU" sz="1600" dirty="0">
                <a:latin typeface="Century Gothic"/>
                <a:ea typeface="Century Gothic"/>
                <a:cs typeface="Century Gothic"/>
                <a:sym typeface="Century Gothic"/>
              </a:rPr>
              <a:t>Консультационная, информационно-аналитическая, образовательная поддержка в области социального предпринимательства, услуги по продвижению, поддержке и сопровождению социальных проектов;</a:t>
            </a:r>
            <a:endParaRPr sz="1600" dirty="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ru-RU" sz="1600" dirty="0">
                <a:latin typeface="Century Gothic"/>
                <a:ea typeface="Century Gothic"/>
                <a:cs typeface="Century Gothic"/>
                <a:sym typeface="Century Gothic"/>
              </a:rPr>
              <a:t>Вовлечение в предпринимательскую деятельность и содействие созданию собственного бизнеса, включая поддержку создания сообществ начинающих предпринимателей и развитие институтов наставничества;</a:t>
            </a:r>
            <a:endParaRPr sz="1600" dirty="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ru-RU" sz="1600" dirty="0">
                <a:latin typeface="Century Gothic"/>
                <a:ea typeface="Century Gothic"/>
                <a:cs typeface="Century Gothic"/>
                <a:sym typeface="Century Gothic"/>
              </a:rPr>
              <a:t>Консультационная и экспертная поддержка по вопросам проектирования и изготовления изделий, изготовление прототипов изделий;</a:t>
            </a:r>
            <a:endParaRPr sz="1600" dirty="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ru-RU" sz="1600" dirty="0">
                <a:latin typeface="Century Gothic"/>
                <a:ea typeface="Century Gothic"/>
                <a:cs typeface="Century Gothic"/>
                <a:sym typeface="Century Gothic"/>
              </a:rPr>
              <a:t>Консультационная и экспертная поддержка в научно-технической, инновационной и производственной сферах;</a:t>
            </a:r>
            <a:endParaRPr sz="1600" dirty="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ru-RU" sz="1600" dirty="0">
                <a:latin typeface="Century Gothic"/>
                <a:ea typeface="Century Gothic"/>
                <a:cs typeface="Century Gothic"/>
                <a:sym typeface="Century Gothic"/>
              </a:rPr>
              <a:t>Консультационная и экспертная поддержка в сфере использования 3D-печати в медицине;</a:t>
            </a:r>
            <a:endParaRPr sz="1600" dirty="0">
              <a:latin typeface="Century Gothic"/>
              <a:ea typeface="Century Gothic"/>
              <a:cs typeface="Century Gothic"/>
              <a:sym typeface="Century Gothic"/>
            </a:endParaRPr>
          </a:p>
          <a:p>
            <a:pPr marL="45720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457200" lvl="0" indent="0" algn="l" rtl="0">
              <a:spcBef>
                <a:spcPts val="0"/>
              </a:spcBef>
              <a:spcAft>
                <a:spcPts val="0"/>
              </a:spcAft>
              <a:buNone/>
            </a:pPr>
            <a:r>
              <a:rPr lang="ru-RU" dirty="0">
                <a:latin typeface="Century Gothic"/>
                <a:ea typeface="Century Gothic"/>
                <a:cs typeface="Century Gothic"/>
                <a:sym typeface="Century Gothic"/>
              </a:rPr>
              <a:t>Источник: Государственное автономное учреждение Волгоградской области "Мой бизнес". https://mspvolga.ru/</a:t>
            </a:r>
            <a:endParaRPr dirty="0">
              <a:latin typeface="Century Gothic"/>
              <a:ea typeface="Century Gothic"/>
              <a:cs typeface="Century Gothic"/>
              <a:sym typeface="Century Gothic"/>
            </a:endParaRPr>
          </a:p>
        </p:txBody>
      </p:sp>
      <p:pic>
        <p:nvPicPr>
          <p:cNvPr id="437" name="Google Shape;437;g128bfbb05c4_0_0"/>
          <p:cNvPicPr preferRelativeResize="0"/>
          <p:nvPr/>
        </p:nvPicPr>
        <p:blipFill rotWithShape="1">
          <a:blip r:embed="rId3">
            <a:alphaModFix/>
          </a:blip>
          <a:srcRect/>
          <a:stretch/>
        </p:blipFill>
        <p:spPr>
          <a:xfrm>
            <a:off x="11557961" y="0"/>
            <a:ext cx="634039" cy="8108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128bfbb05c4_0_30"/>
          <p:cNvSpPr txBox="1">
            <a:spLocks noGrp="1"/>
          </p:cNvSpPr>
          <p:nvPr>
            <p:ph type="title"/>
          </p:nvPr>
        </p:nvSpPr>
        <p:spPr>
          <a:xfrm>
            <a:off x="1886950" y="768181"/>
            <a:ext cx="8911800" cy="514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ru-RU" sz="1800"/>
              <a:t>Муниципальные меры поддержки</a:t>
            </a:r>
            <a:endParaRPr sz="1800"/>
          </a:p>
        </p:txBody>
      </p:sp>
      <p:sp>
        <p:nvSpPr>
          <p:cNvPr id="444" name="Google Shape;444;g128bfbb05c4_0_30"/>
          <p:cNvSpPr txBox="1"/>
          <p:nvPr/>
        </p:nvSpPr>
        <p:spPr>
          <a:xfrm>
            <a:off x="615700" y="1282375"/>
            <a:ext cx="11454300" cy="3985676"/>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entury Gothic"/>
              <a:buChar char="❖"/>
            </a:pPr>
            <a:r>
              <a:rPr lang="ru-RU" dirty="0">
                <a:latin typeface="Century Gothic"/>
                <a:ea typeface="Century Gothic"/>
                <a:cs typeface="Century Gothic"/>
                <a:sym typeface="Century Gothic"/>
              </a:rPr>
              <a:t>Имущественная поддержка субъектов МСП.</a:t>
            </a:r>
            <a:endParaRPr dirty="0">
              <a:latin typeface="Century Gothic"/>
              <a:ea typeface="Century Gothic"/>
              <a:cs typeface="Century Gothic"/>
              <a:sym typeface="Century Gothic"/>
            </a:endParaRPr>
          </a:p>
          <a:p>
            <a:pPr marL="0" lvl="0" indent="0" algn="just" rtl="0">
              <a:lnSpc>
                <a:spcPct val="100000"/>
              </a:lnSpc>
              <a:spcBef>
                <a:spcPts val="800"/>
              </a:spcBef>
              <a:spcAft>
                <a:spcPts val="0"/>
              </a:spcAft>
              <a:buNone/>
            </a:pPr>
            <a:r>
              <a:rPr lang="ru-RU" sz="1200" dirty="0">
                <a:solidFill>
                  <a:schemeClr val="dk1"/>
                </a:solidFill>
                <a:latin typeface="Century Gothic"/>
                <a:ea typeface="Century Gothic"/>
                <a:cs typeface="Century Gothic"/>
                <a:sym typeface="Century Gothic"/>
              </a:rPr>
              <a:t>Имущественная поддержка субъектов малого и среднего предпринимательства осуществляется органами государственной власти, органами местного самоуправления в виде передачи государственного или муниципального имущества во владение и (или) в пользование на долгосрочной основе (в том числе на льготных условиях).</a:t>
            </a:r>
            <a:endParaRPr sz="1200" dirty="0">
              <a:solidFill>
                <a:schemeClr val="dk1"/>
              </a:solidFill>
              <a:latin typeface="Century Gothic"/>
              <a:ea typeface="Century Gothic"/>
              <a:cs typeface="Century Gothic"/>
              <a:sym typeface="Century Gothic"/>
            </a:endParaRPr>
          </a:p>
          <a:p>
            <a:pPr marL="0" lvl="0" indent="0" algn="just" rtl="0">
              <a:lnSpc>
                <a:spcPct val="100000"/>
              </a:lnSpc>
              <a:spcBef>
                <a:spcPts val="800"/>
              </a:spcBef>
              <a:spcAft>
                <a:spcPts val="0"/>
              </a:spcAft>
              <a:buNone/>
            </a:pPr>
            <a:r>
              <a:rPr lang="ru-RU" sz="1200" dirty="0">
                <a:solidFill>
                  <a:schemeClr val="dk1"/>
                </a:solidFill>
                <a:latin typeface="Century Gothic"/>
                <a:ea typeface="Century Gothic"/>
                <a:cs typeface="Century Gothic"/>
                <a:sym typeface="Century Gothic"/>
              </a:rPr>
              <a:t>К такому имуществу относятся: земельные участки (части); здания, сооружения, нежилые помещения (части); оборудование, машины, механизмы, установки; транспортные средства; инвентарь, инструменты и иное имущество.</a:t>
            </a:r>
            <a:endParaRPr sz="1200" dirty="0">
              <a:solidFill>
                <a:schemeClr val="dk1"/>
              </a:solidFill>
              <a:latin typeface="Century Gothic"/>
              <a:ea typeface="Century Gothic"/>
              <a:cs typeface="Century Gothic"/>
              <a:sym typeface="Century Gothic"/>
            </a:endParaRPr>
          </a:p>
          <a:p>
            <a:pPr marL="0" lvl="0" indent="0" algn="just" rtl="0">
              <a:lnSpc>
                <a:spcPct val="100000"/>
              </a:lnSpc>
              <a:spcBef>
                <a:spcPts val="800"/>
              </a:spcBef>
              <a:spcAft>
                <a:spcPts val="0"/>
              </a:spcAft>
              <a:buNone/>
            </a:pPr>
            <a:r>
              <a:rPr lang="ru-RU" sz="1200" dirty="0">
                <a:solidFill>
                  <a:schemeClr val="dk1"/>
                </a:solidFill>
                <a:latin typeface="Century Gothic"/>
                <a:ea typeface="Century Gothic"/>
                <a:cs typeface="Century Gothic"/>
                <a:sym typeface="Century Gothic"/>
              </a:rPr>
              <a:t>Способы предоставления: на возмездной основе; на безвозмездной основе; на льготных условиях.</a:t>
            </a:r>
            <a:endParaRPr sz="1200" dirty="0">
              <a:solidFill>
                <a:schemeClr val="dk1"/>
              </a:solidFill>
              <a:latin typeface="Century Gothic"/>
              <a:ea typeface="Century Gothic"/>
              <a:cs typeface="Century Gothic"/>
              <a:sym typeface="Century Gothic"/>
            </a:endParaRPr>
          </a:p>
          <a:p>
            <a:pPr marL="0" lvl="0" indent="0" algn="just" rtl="0">
              <a:lnSpc>
                <a:spcPct val="100000"/>
              </a:lnSpc>
              <a:spcBef>
                <a:spcPts val="800"/>
              </a:spcBef>
              <a:spcAft>
                <a:spcPts val="0"/>
              </a:spcAft>
              <a:buNone/>
            </a:pPr>
            <a:r>
              <a:rPr lang="ru-RU" sz="1200" dirty="0">
                <a:solidFill>
                  <a:schemeClr val="dk1"/>
                </a:solidFill>
                <a:latin typeface="Century Gothic"/>
                <a:ea typeface="Century Gothic"/>
                <a:cs typeface="Century Gothic"/>
                <a:sym typeface="Century Gothic"/>
              </a:rPr>
              <a:t>Законодательством предусмотрены условия преимущественного права выкупа арендуемого субъектами МСП государственного и муниципального имущества, как включенного в перечни имущества, так и не включенного в перечни.</a:t>
            </a:r>
            <a:endParaRPr sz="1200" dirty="0">
              <a:solidFill>
                <a:schemeClr val="dk1"/>
              </a:solidFill>
              <a:latin typeface="Century Gothic"/>
              <a:ea typeface="Century Gothic"/>
              <a:cs typeface="Century Gothic"/>
              <a:sym typeface="Century Gothic"/>
            </a:endParaRPr>
          </a:p>
          <a:p>
            <a:pPr marL="0" lvl="0" indent="0" algn="just" rtl="0">
              <a:lnSpc>
                <a:spcPct val="100000"/>
              </a:lnSpc>
              <a:spcBef>
                <a:spcPts val="800"/>
              </a:spcBef>
              <a:spcAft>
                <a:spcPts val="0"/>
              </a:spcAft>
              <a:buNone/>
            </a:pPr>
            <a:r>
              <a:rPr lang="ru-RU" sz="1200" dirty="0">
                <a:solidFill>
                  <a:schemeClr val="dk1"/>
                </a:solidFill>
                <a:latin typeface="Century Gothic"/>
                <a:ea typeface="Century Gothic"/>
                <a:cs typeface="Century Gothic"/>
                <a:sym typeface="Century Gothic"/>
              </a:rPr>
              <a:t>Контактные данные сотрудников отдела по распоряжению муниципальным имуществом управления муниципальным имуществом администрации городского округа – город Волжский Волгоградской области, ответственных по вопросам имущественной поддержки субъектов малого и среднего предпринимательства</a:t>
            </a:r>
            <a:r>
              <a:rPr lang="ru-RU" sz="1200" dirty="0" smtClean="0">
                <a:solidFill>
                  <a:schemeClr val="dk1"/>
                </a:solidFill>
                <a:latin typeface="Century Gothic"/>
                <a:ea typeface="Century Gothic"/>
                <a:cs typeface="Century Gothic"/>
                <a:sym typeface="Century Gothic"/>
              </a:rPr>
              <a:t>:</a:t>
            </a:r>
            <a:r>
              <a:rPr lang="ru-RU" sz="1200" dirty="0">
                <a:solidFill>
                  <a:schemeClr val="dk1"/>
                </a:solidFill>
                <a:latin typeface="Century Gothic"/>
                <a:ea typeface="Century Gothic"/>
                <a:cs typeface="Century Gothic"/>
                <a:sym typeface="Century Gothic"/>
              </a:rPr>
              <a:t> </a:t>
            </a:r>
            <a:r>
              <a:rPr lang="ru-RU" sz="1200" dirty="0" smtClean="0">
                <a:solidFill>
                  <a:schemeClr val="dk1"/>
                </a:solidFill>
                <a:latin typeface="Century Gothic"/>
                <a:ea typeface="Century Gothic"/>
                <a:cs typeface="Century Gothic"/>
                <a:sym typeface="Century Gothic"/>
              </a:rPr>
              <a:t>(</a:t>
            </a:r>
            <a:r>
              <a:rPr lang="ru-RU" sz="1200" dirty="0">
                <a:solidFill>
                  <a:schemeClr val="dk1"/>
                </a:solidFill>
                <a:latin typeface="Century Gothic"/>
                <a:ea typeface="Century Gothic"/>
                <a:cs typeface="Century Gothic"/>
                <a:sym typeface="Century Gothic"/>
              </a:rPr>
              <a:t>8-8443) </a:t>
            </a:r>
            <a:r>
              <a:rPr lang="ru-RU" sz="1200" dirty="0" smtClean="0">
                <a:solidFill>
                  <a:schemeClr val="dk1"/>
                </a:solidFill>
                <a:latin typeface="Century Gothic"/>
                <a:ea typeface="Century Gothic"/>
                <a:cs typeface="Century Gothic"/>
                <a:sym typeface="Century Gothic"/>
              </a:rPr>
              <a:t>42-12-64;</a:t>
            </a:r>
            <a:r>
              <a:rPr lang="ru-RU" sz="1200" dirty="0">
                <a:solidFill>
                  <a:schemeClr val="dk1"/>
                </a:solidFill>
                <a:latin typeface="Century Gothic"/>
                <a:ea typeface="Century Gothic"/>
                <a:cs typeface="Century Gothic"/>
                <a:sym typeface="Century Gothic"/>
              </a:rPr>
              <a:t> </a:t>
            </a:r>
            <a:r>
              <a:rPr lang="ru-RU" sz="1200" dirty="0" smtClean="0">
                <a:solidFill>
                  <a:schemeClr val="dk1"/>
                </a:solidFill>
                <a:latin typeface="Century Gothic"/>
                <a:ea typeface="Century Gothic"/>
                <a:cs typeface="Century Gothic"/>
                <a:sym typeface="Century Gothic"/>
              </a:rPr>
              <a:t>21-21-80; 42-13-94</a:t>
            </a:r>
            <a:endParaRPr sz="1200" dirty="0">
              <a:solidFill>
                <a:schemeClr val="dk1"/>
              </a:solidFill>
              <a:latin typeface="Century Gothic"/>
              <a:ea typeface="Century Gothic"/>
              <a:cs typeface="Century Gothic"/>
              <a:sym typeface="Century Gothic"/>
            </a:endParaRPr>
          </a:p>
          <a:p>
            <a:pPr marL="457200" lvl="0" indent="0" algn="l" rtl="0">
              <a:spcBef>
                <a:spcPts val="80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r>
              <a:rPr lang="ru-RU" sz="1100" dirty="0">
                <a:latin typeface="Century Gothic"/>
                <a:ea typeface="Century Gothic"/>
                <a:cs typeface="Century Gothic"/>
                <a:sym typeface="Century Gothic"/>
              </a:rPr>
              <a:t> **(в соответствии с решением Городской Думы № 376-ВГД от 05.07.2013 “ О порядке предоставления муниципального имущества, находящегося в собственности городского округа - город Волжский Волгоградской области, в аренду, в безвозмездное пользование, в доверительное управление, в концессию, на хранение” </a:t>
            </a:r>
            <a:r>
              <a:rPr lang="ru-RU" sz="1100" dirty="0" smtClean="0">
                <a:latin typeface="Century Gothic"/>
                <a:ea typeface="Century Gothic"/>
                <a:cs typeface="Century Gothic"/>
                <a:sym typeface="Century Gothic"/>
              </a:rPr>
              <a:t>(ред. от 16.07.2021) предоставляется </a:t>
            </a:r>
            <a:r>
              <a:rPr lang="ru-RU" sz="1100" dirty="0">
                <a:latin typeface="Century Gothic"/>
                <a:ea typeface="Century Gothic"/>
                <a:cs typeface="Century Gothic"/>
                <a:sym typeface="Century Gothic"/>
              </a:rPr>
              <a:t>льгота в размере 50% при предоставлении недвижимого имущества в аренду).</a:t>
            </a:r>
            <a:endParaRPr sz="1100" dirty="0">
              <a:latin typeface="Century Gothic"/>
              <a:ea typeface="Century Gothic"/>
              <a:cs typeface="Century Gothic"/>
              <a:sym typeface="Century Gothic"/>
            </a:endParaRPr>
          </a:p>
        </p:txBody>
      </p:sp>
      <p:pic>
        <p:nvPicPr>
          <p:cNvPr id="445" name="Google Shape;445;g128bfbb05c4_0_30"/>
          <p:cNvPicPr preferRelativeResize="0"/>
          <p:nvPr/>
        </p:nvPicPr>
        <p:blipFill rotWithShape="1">
          <a:blip r:embed="rId3">
            <a:alphaModFix/>
          </a:blip>
          <a:srcRect/>
          <a:stretch/>
        </p:blipFill>
        <p:spPr>
          <a:xfrm>
            <a:off x="11557961" y="0"/>
            <a:ext cx="634039" cy="8108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1"/>
          <p:cNvSpPr txBox="1">
            <a:spLocks noGrp="1"/>
          </p:cNvSpPr>
          <p:nvPr>
            <p:ph type="title"/>
          </p:nvPr>
        </p:nvSpPr>
        <p:spPr>
          <a:xfrm>
            <a:off x="3962836" y="118652"/>
            <a:ext cx="3503076"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ts val="3600"/>
              <a:buFont typeface="Century Gothic"/>
              <a:buNone/>
            </a:pPr>
            <a:r>
              <a:rPr lang="ru-RU" dirty="0"/>
              <a:t>Горячая линия</a:t>
            </a:r>
            <a:endParaRPr dirty="0"/>
          </a:p>
        </p:txBody>
      </p:sp>
      <p:sp>
        <p:nvSpPr>
          <p:cNvPr id="451" name="Google Shape;451;p11"/>
          <p:cNvSpPr txBox="1"/>
          <p:nvPr/>
        </p:nvSpPr>
        <p:spPr>
          <a:xfrm>
            <a:off x="1778465" y="1399542"/>
            <a:ext cx="9773175"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entury Gothic"/>
                <a:ea typeface="Century Gothic"/>
                <a:cs typeface="Century Gothic"/>
                <a:sym typeface="Century Gothic"/>
              </a:rPr>
              <a:t>Министерство транспорта России открыло горячую линию оперативного ситуационного центра по обеспечению транспортной логистики для поддержания бесперебойной доставки международных грузов.</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1800">
                <a:solidFill>
                  <a:schemeClr val="dk1"/>
                </a:solidFill>
                <a:latin typeface="Century Gothic"/>
                <a:ea typeface="Century Gothic"/>
                <a:cs typeface="Century Gothic"/>
                <a:sym typeface="Century Gothic"/>
              </a:rPr>
              <a:t>         При возникновении трудностей с международными перевозками на нее могут обращаться как заказчики грузов, так и логистические компании. </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1800">
                <a:solidFill>
                  <a:schemeClr val="dk1"/>
                </a:solidFill>
                <a:latin typeface="Century Gothic"/>
                <a:ea typeface="Century Gothic"/>
                <a:cs typeface="Century Gothic"/>
                <a:sym typeface="Century Gothic"/>
              </a:rPr>
              <a:t>       Номер горячей линии: +7 (499) 495-00-11.</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1800">
                <a:solidFill>
                  <a:schemeClr val="dk1"/>
                </a:solidFill>
                <a:latin typeface="Century Gothic"/>
                <a:ea typeface="Century Gothic"/>
                <a:cs typeface="Century Gothic"/>
                <a:sym typeface="Century Gothic"/>
              </a:rPr>
              <a:t>       Режим работы: 08:00—20:00 (мск).</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1800" i="1">
                <a:solidFill>
                  <a:schemeClr val="dk1"/>
                </a:solidFill>
                <a:latin typeface="Century Gothic"/>
                <a:ea typeface="Century Gothic"/>
                <a:cs typeface="Century Gothic"/>
                <a:sym typeface="Century Gothic"/>
              </a:rPr>
              <a:t>      * Также можно обратиться по электронной почте: gruz@sicmt.ru.</a:t>
            </a:r>
            <a:endParaRPr/>
          </a:p>
        </p:txBody>
      </p:sp>
      <p:sp>
        <p:nvSpPr>
          <p:cNvPr id="453" name="Google Shape;453;p11"/>
          <p:cNvSpPr txBox="1"/>
          <p:nvPr/>
        </p:nvSpPr>
        <p:spPr>
          <a:xfrm>
            <a:off x="1778465" y="6316910"/>
            <a:ext cx="60232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100">
                <a:solidFill>
                  <a:schemeClr val="dk1"/>
                </a:solidFill>
                <a:latin typeface="Century Gothic"/>
                <a:ea typeface="Century Gothic"/>
                <a:cs typeface="Century Gothic"/>
                <a:sym typeface="Century Gothic"/>
              </a:rPr>
              <a:t>Источник: </a:t>
            </a:r>
            <a:r>
              <a:rPr lang="ru-RU" sz="1100" u="sng">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Министерство транспорта Российской Федерации </a:t>
            </a:r>
            <a:endParaRPr sz="1100">
              <a:solidFill>
                <a:schemeClr val="dk1"/>
              </a:solidFill>
              <a:latin typeface="Century Gothic"/>
              <a:ea typeface="Century Gothic"/>
              <a:cs typeface="Century Gothic"/>
              <a:sym typeface="Century Gothic"/>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790" y="5228515"/>
            <a:ext cx="3752850"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2"/>
          <p:cNvSpPr txBox="1">
            <a:spLocks noGrp="1"/>
          </p:cNvSpPr>
          <p:nvPr>
            <p:ph type="title"/>
          </p:nvPr>
        </p:nvSpPr>
        <p:spPr>
          <a:xfrm>
            <a:off x="477809" y="171431"/>
            <a:ext cx="3656873"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ts val="3600"/>
              <a:buFont typeface="Century Gothic"/>
              <a:buNone/>
            </a:pPr>
            <a:r>
              <a:rPr lang="ru-RU" dirty="0"/>
              <a:t>Горячая линия</a:t>
            </a:r>
            <a:endParaRPr dirty="0"/>
          </a:p>
        </p:txBody>
      </p:sp>
      <p:sp>
        <p:nvSpPr>
          <p:cNvPr id="459" name="Google Shape;459;p12"/>
          <p:cNvSpPr txBox="1">
            <a:spLocks noGrp="1"/>
          </p:cNvSpPr>
          <p:nvPr>
            <p:ph sz="quarter" idx="13"/>
          </p:nvPr>
        </p:nvSpPr>
        <p:spPr>
          <a:xfrm>
            <a:off x="1976816" y="1445702"/>
            <a:ext cx="8915400" cy="37776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ru-RU"/>
              <a:t>	На территории Волгоградской области ГАУ ВО «Мой бизнес» открыта горячая линия для поддержки малого и среднего предпринимательства.</a:t>
            </a:r>
            <a:endParaRPr/>
          </a:p>
          <a:p>
            <a:pPr marL="0" lvl="0" indent="0" algn="l" rtl="0">
              <a:spcBef>
                <a:spcPts val="1000"/>
              </a:spcBef>
              <a:spcAft>
                <a:spcPts val="0"/>
              </a:spcAft>
              <a:buSzPts val="1800"/>
              <a:buNone/>
            </a:pPr>
            <a:r>
              <a:rPr lang="ru-RU"/>
              <a:t>	Номер горячей линии:  8 800 302 32 03</a:t>
            </a:r>
            <a:endParaRPr/>
          </a:p>
          <a:p>
            <a:pPr marL="0" lvl="0" indent="0" algn="l" rtl="0">
              <a:spcBef>
                <a:spcPts val="1000"/>
              </a:spcBef>
              <a:spcAft>
                <a:spcPts val="0"/>
              </a:spcAft>
              <a:buSzPts val="1800"/>
              <a:buNone/>
            </a:pPr>
            <a:r>
              <a:rPr lang="ru-RU"/>
              <a:t>	Режим работы: с 9:00 до 18:00 (будние дни) </a:t>
            </a:r>
            <a:endParaRPr/>
          </a:p>
        </p:txBody>
      </p:sp>
      <p:pic>
        <p:nvPicPr>
          <p:cNvPr id="460" name="Google Shape;460;p12"/>
          <p:cNvPicPr preferRelativeResize="0"/>
          <p:nvPr/>
        </p:nvPicPr>
        <p:blipFill rotWithShape="1">
          <a:blip r:embed="rId3">
            <a:alphaModFix/>
          </a:blip>
          <a:srcRect/>
          <a:stretch/>
        </p:blipFill>
        <p:spPr>
          <a:xfrm>
            <a:off x="5698832" y="5158652"/>
            <a:ext cx="6565961" cy="18228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3"/>
          <p:cNvSpPr txBox="1">
            <a:spLocks noGrp="1"/>
          </p:cNvSpPr>
          <p:nvPr>
            <p:ph type="title"/>
          </p:nvPr>
        </p:nvSpPr>
        <p:spPr>
          <a:xfrm>
            <a:off x="1550731" y="262947"/>
            <a:ext cx="5208836"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ts val="3600"/>
              <a:buFont typeface="Century Gothic"/>
              <a:buNone/>
            </a:pPr>
            <a:r>
              <a:rPr lang="ru-RU" dirty="0"/>
              <a:t>Ситуационный центр</a:t>
            </a:r>
            <a:endParaRPr dirty="0"/>
          </a:p>
        </p:txBody>
      </p:sp>
      <p:sp>
        <p:nvSpPr>
          <p:cNvPr id="466" name="Google Shape;466;p13"/>
          <p:cNvSpPr txBox="1">
            <a:spLocks noGrp="1"/>
          </p:cNvSpPr>
          <p:nvPr>
            <p:ph sz="quarter" idx="13"/>
          </p:nvPr>
        </p:nvSpPr>
        <p:spPr>
          <a:xfrm>
            <a:off x="193773" y="2062594"/>
            <a:ext cx="8915400" cy="377762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SzPct val="100000"/>
              <a:buNone/>
            </a:pPr>
            <a:r>
              <a:rPr lang="ru-RU" dirty="0"/>
              <a:t>	На территории городского округа – город Волжский Волгоградской области работает ситуационный центр для оказания содействия в решении проблемных вопросов бизнеса.</a:t>
            </a:r>
            <a:endParaRPr dirty="0"/>
          </a:p>
          <a:p>
            <a:pPr marL="0" lvl="0" indent="0" algn="l" rtl="0">
              <a:spcBef>
                <a:spcPts val="1000"/>
              </a:spcBef>
              <a:spcAft>
                <a:spcPts val="0"/>
              </a:spcAft>
              <a:buSzPct val="100000"/>
              <a:buNone/>
            </a:pPr>
            <a:r>
              <a:rPr lang="ru-RU" dirty="0"/>
              <a:t>	Обращение можно направить на эл. почту: economics@admvol.ru или на сайте «Открытый Волжский» в режиме онлайн по ссылке: http://openvlz.ru/CityBusinessMessage.</a:t>
            </a:r>
            <a:endParaRPr dirty="0"/>
          </a:p>
          <a:p>
            <a:pPr marL="0" lvl="0" indent="0" algn="l" rtl="0">
              <a:spcBef>
                <a:spcPts val="1000"/>
              </a:spcBef>
              <a:spcAft>
                <a:spcPts val="0"/>
              </a:spcAft>
              <a:buSzPct val="100000"/>
              <a:buNone/>
            </a:pPr>
            <a:r>
              <a:rPr lang="ru-RU" dirty="0"/>
              <a:t>	Также получить всю необходимую информацию можно в рабочие дни по телефонам:</a:t>
            </a:r>
            <a:endParaRPr dirty="0"/>
          </a:p>
          <a:p>
            <a:pPr marL="0" lvl="0" indent="0" algn="l" rtl="0">
              <a:spcBef>
                <a:spcPts val="1000"/>
              </a:spcBef>
              <a:spcAft>
                <a:spcPts val="0"/>
              </a:spcAft>
              <a:buSzPct val="100000"/>
              <a:buNone/>
            </a:pPr>
            <a:r>
              <a:rPr lang="ru-RU" dirty="0"/>
              <a:t>	8 (8443) 21-22-73;</a:t>
            </a:r>
            <a:endParaRPr dirty="0"/>
          </a:p>
          <a:p>
            <a:pPr marL="0" lvl="0" indent="0" algn="l" rtl="0">
              <a:spcBef>
                <a:spcPts val="1000"/>
              </a:spcBef>
              <a:spcAft>
                <a:spcPts val="0"/>
              </a:spcAft>
              <a:buSzPct val="100000"/>
              <a:buNone/>
            </a:pPr>
            <a:r>
              <a:rPr lang="ru-RU" dirty="0"/>
              <a:t>	8 (8443) 21-22-77;</a:t>
            </a:r>
            <a:endParaRPr dirty="0"/>
          </a:p>
          <a:p>
            <a:pPr marL="0" lvl="0" indent="0" algn="l" rtl="0">
              <a:spcBef>
                <a:spcPts val="1000"/>
              </a:spcBef>
              <a:spcAft>
                <a:spcPts val="0"/>
              </a:spcAft>
              <a:buSzPct val="100000"/>
              <a:buNone/>
            </a:pPr>
            <a:r>
              <a:rPr lang="ru-RU" dirty="0"/>
              <a:t>	8 (8443) 21-22-70.</a:t>
            </a:r>
            <a:endParaRPr dirty="0"/>
          </a:p>
          <a:p>
            <a:pPr marL="0" lvl="0" indent="0" algn="l" rtl="0">
              <a:spcBef>
                <a:spcPts val="1000"/>
              </a:spcBef>
              <a:spcAft>
                <a:spcPts val="0"/>
              </a:spcAft>
              <a:buSzPct val="100000"/>
              <a:buNone/>
            </a:pPr>
            <a:r>
              <a:rPr lang="ru-RU" dirty="0"/>
              <a:t>Время работы: 08:30-17:30 (будние дни)</a:t>
            </a:r>
            <a:endParaRPr dirty="0"/>
          </a:p>
          <a:p>
            <a:pPr marL="342900" lvl="0" indent="-237172" algn="l" rtl="0">
              <a:spcBef>
                <a:spcPts val="1000"/>
              </a:spcBef>
              <a:spcAft>
                <a:spcPts val="0"/>
              </a:spcAft>
              <a:buSzPct val="100000"/>
              <a:buNone/>
            </a:pPr>
            <a:endParaRPr dirty="0"/>
          </a:p>
        </p:txBody>
      </p:sp>
      <p:pic>
        <p:nvPicPr>
          <p:cNvPr id="467" name="Google Shape;467;p13"/>
          <p:cNvPicPr preferRelativeResize="0"/>
          <p:nvPr/>
        </p:nvPicPr>
        <p:blipFill rotWithShape="1">
          <a:blip r:embed="rId3">
            <a:alphaModFix/>
          </a:blip>
          <a:srcRect/>
          <a:stretch/>
        </p:blipFill>
        <p:spPr>
          <a:xfrm>
            <a:off x="6263743" y="4350473"/>
            <a:ext cx="6023370" cy="2603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txBox="1"/>
          <p:nvPr/>
        </p:nvSpPr>
        <p:spPr>
          <a:xfrm>
            <a:off x="1947177" y="775535"/>
            <a:ext cx="7924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0" i="0" u="none" strike="noStrike" cap="none">
                <a:solidFill>
                  <a:schemeClr val="dk1"/>
                </a:solidFill>
                <a:latin typeface="Century Gothic"/>
                <a:ea typeface="Century Gothic"/>
                <a:cs typeface="Century Gothic"/>
                <a:sym typeface="Century Gothic"/>
              </a:rPr>
              <a:t>Федеральные меры поддержки</a:t>
            </a:r>
            <a:endParaRPr/>
          </a:p>
        </p:txBody>
      </p:sp>
      <p:sp>
        <p:nvSpPr>
          <p:cNvPr id="183" name="Google Shape;183;p2"/>
          <p:cNvSpPr/>
          <p:nvPr/>
        </p:nvSpPr>
        <p:spPr>
          <a:xfrm>
            <a:off x="1204769" y="1376114"/>
            <a:ext cx="2220686" cy="4462784"/>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entury Gothic"/>
              <a:ea typeface="Century Gothic"/>
              <a:cs typeface="Century Gothic"/>
              <a:sym typeface="Century Gothic"/>
            </a:endParaRPr>
          </a:p>
        </p:txBody>
      </p:sp>
      <p:sp>
        <p:nvSpPr>
          <p:cNvPr id="184" name="Google Shape;184;p2"/>
          <p:cNvSpPr txBox="1"/>
          <p:nvPr/>
        </p:nvSpPr>
        <p:spPr>
          <a:xfrm>
            <a:off x="1984505" y="1476466"/>
            <a:ext cx="163140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Мораторий на проверки бизнеса</a:t>
            </a:r>
            <a:endParaRPr/>
          </a:p>
        </p:txBody>
      </p:sp>
      <p:pic>
        <p:nvPicPr>
          <p:cNvPr id="185" name="Google Shape;185;p2"/>
          <p:cNvPicPr preferRelativeResize="0"/>
          <p:nvPr/>
        </p:nvPicPr>
        <p:blipFill rotWithShape="1">
          <a:blip r:embed="rId3">
            <a:alphaModFix/>
          </a:blip>
          <a:srcRect/>
          <a:stretch/>
        </p:blipFill>
        <p:spPr>
          <a:xfrm>
            <a:off x="1400262" y="1499603"/>
            <a:ext cx="441235" cy="330926"/>
          </a:xfrm>
          <a:prstGeom prst="rect">
            <a:avLst/>
          </a:prstGeom>
          <a:noFill/>
          <a:ln>
            <a:noFill/>
          </a:ln>
        </p:spPr>
      </p:pic>
      <p:sp>
        <p:nvSpPr>
          <p:cNvPr id="186" name="Google Shape;186;p2"/>
          <p:cNvSpPr txBox="1"/>
          <p:nvPr/>
        </p:nvSpPr>
        <p:spPr>
          <a:xfrm>
            <a:off x="1205816" y="1909805"/>
            <a:ext cx="2281646" cy="39087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До конца 2022 года будет действовать мораторий на проведение плановых проверок предприятий и предпринимателей.</a:t>
            </a:r>
            <a:endParaRPr dirty="0"/>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При этом плановые проверки будут сохранены только в отношении небольшого закрытого перечня объектов контроля, в рамках санитарно-эпидемиологического, ветеринарного и пожарного контроля, а также надзора                 в области промышленной безопасности.</a:t>
            </a:r>
            <a:endParaRPr dirty="0"/>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Проведение внеплановых контрольных мероприятий допускается лишь в исключительных случаях при угрозе </a:t>
            </a:r>
            <a:r>
              <a:rPr lang="ru-RU" sz="800" dirty="0" smtClean="0">
                <a:solidFill>
                  <a:schemeClr val="dk1"/>
                </a:solidFill>
                <a:latin typeface="Century Gothic"/>
                <a:ea typeface="Century Gothic"/>
                <a:cs typeface="Century Gothic"/>
                <a:sym typeface="Century Gothic"/>
              </a:rPr>
              <a:t>жизни  </a:t>
            </a:r>
            <a:r>
              <a:rPr lang="ru-RU" sz="800" dirty="0">
                <a:solidFill>
                  <a:schemeClr val="dk1"/>
                </a:solidFill>
                <a:latin typeface="Century Gothic"/>
                <a:ea typeface="Century Gothic"/>
                <a:cs typeface="Century Gothic"/>
                <a:sym typeface="Century Gothic"/>
              </a:rPr>
              <a:t>и причинения тяжкого вреда здоровью граждан, угрозе обороне страны и безопасности государства, а также при угрозе возникновения чрезвычайных ситуаций природного и техногенного характера. При этом такие проверки должны быть согласованы с органами прокуратуры.</a:t>
            </a:r>
            <a:endParaRPr dirty="0"/>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Внеплановые проверки также могут проводиться по поручению Президента Российской Федерации и Правительства Российской Федерации.</a:t>
            </a:r>
            <a:endParaRPr dirty="0"/>
          </a:p>
          <a:p>
            <a:pPr marL="0" marR="0" lvl="0" indent="0" algn="ctr"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rgbClr val="FF0000"/>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10.03.2022 № </a:t>
            </a:r>
            <a:r>
              <a:rPr lang="ru-RU" sz="800" u="sng" dirty="0" smtClean="0">
                <a:solidFill>
                  <a:srgbClr val="FF0000"/>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336</a:t>
            </a:r>
            <a:r>
              <a:rPr lang="ru-RU" sz="800" u="sng" dirty="0" smtClean="0">
                <a:solidFill>
                  <a:srgbClr val="FF0000"/>
                </a:solidFill>
                <a:latin typeface="Century Gothic"/>
                <a:ea typeface="Century Gothic"/>
                <a:cs typeface="Century Gothic"/>
                <a:sym typeface="Century Gothic"/>
              </a:rPr>
              <a:t> (в ред. 04.02.2023)</a:t>
            </a:r>
            <a:endParaRPr sz="800" dirty="0">
              <a:solidFill>
                <a:srgbClr val="FF0000"/>
              </a:solidFill>
              <a:latin typeface="Century Gothic"/>
              <a:ea typeface="Century Gothic"/>
              <a:cs typeface="Century Gothic"/>
              <a:sym typeface="Century Gothic"/>
            </a:endParaRPr>
          </a:p>
        </p:txBody>
      </p:sp>
      <p:sp>
        <p:nvSpPr>
          <p:cNvPr id="187" name="Google Shape;187;p2"/>
          <p:cNvSpPr/>
          <p:nvPr/>
        </p:nvSpPr>
        <p:spPr>
          <a:xfrm>
            <a:off x="3877466" y="1338288"/>
            <a:ext cx="2220686" cy="508089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entury Gothic"/>
              <a:ea typeface="Century Gothic"/>
              <a:cs typeface="Century Gothic"/>
              <a:sym typeface="Century Gothic"/>
            </a:endParaRPr>
          </a:p>
        </p:txBody>
      </p:sp>
      <p:sp>
        <p:nvSpPr>
          <p:cNvPr id="188" name="Google Shape;188;p2"/>
          <p:cNvSpPr txBox="1"/>
          <p:nvPr/>
        </p:nvSpPr>
        <p:spPr>
          <a:xfrm>
            <a:off x="4535798" y="1365141"/>
            <a:ext cx="172429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Поддержка системообразующих компаний</a:t>
            </a:r>
            <a:endParaRPr/>
          </a:p>
        </p:txBody>
      </p:sp>
      <p:pic>
        <p:nvPicPr>
          <p:cNvPr id="189" name="Google Shape;189;p2"/>
          <p:cNvPicPr preferRelativeResize="0"/>
          <p:nvPr/>
        </p:nvPicPr>
        <p:blipFill rotWithShape="1">
          <a:blip r:embed="rId5">
            <a:alphaModFix/>
          </a:blip>
          <a:srcRect/>
          <a:stretch/>
        </p:blipFill>
        <p:spPr>
          <a:xfrm flipH="1">
            <a:off x="4046729" y="1461197"/>
            <a:ext cx="369332" cy="369332"/>
          </a:xfrm>
          <a:prstGeom prst="rect">
            <a:avLst/>
          </a:prstGeom>
          <a:noFill/>
          <a:ln>
            <a:noFill/>
          </a:ln>
        </p:spPr>
      </p:pic>
      <p:sp>
        <p:nvSpPr>
          <p:cNvPr id="190" name="Google Shape;190;p2"/>
          <p:cNvSpPr txBox="1"/>
          <p:nvPr/>
        </p:nvSpPr>
        <p:spPr>
          <a:xfrm>
            <a:off x="4125355" y="1934066"/>
            <a:ext cx="1893333" cy="44627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Правительство возобновляет действие адресных мер поддержки для системообразующих организаций, действовавших в 2020 году в качестве антикризисной меры. </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В перечень мер поддержки, доступных для системообразующих компаний, прошедших отбор на право её получения, включены государственные гарантии, необходимые для реструктуризации кредитов или получения новых, а также субсидии на возмещение затрат.</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Потенциальным участникам программы не придётся проходить стресс-тесты (обязательную оценку финансовой устойчивости) – этот пункт исключён из правил для упрощения доступа к господдержке.</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06.03.2022 № 296</a:t>
            </a:r>
            <a:endParaRPr sz="800" dirty="0">
              <a:solidFill>
                <a:schemeClr val="dk1"/>
              </a:solidFill>
              <a:latin typeface="Century Gothic"/>
              <a:ea typeface="Century Gothic"/>
              <a:cs typeface="Century Gothic"/>
              <a:sym typeface="Century Gothic"/>
            </a:endParaRPr>
          </a:p>
        </p:txBody>
      </p:sp>
      <p:sp>
        <p:nvSpPr>
          <p:cNvPr id="191" name="Google Shape;191;p2"/>
          <p:cNvSpPr/>
          <p:nvPr/>
        </p:nvSpPr>
        <p:spPr>
          <a:xfrm>
            <a:off x="6743420" y="1375954"/>
            <a:ext cx="2281646" cy="435372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entury Gothic"/>
              <a:ea typeface="Century Gothic"/>
              <a:cs typeface="Century Gothic"/>
              <a:sym typeface="Century Gothic"/>
            </a:endParaRPr>
          </a:p>
        </p:txBody>
      </p:sp>
      <p:sp>
        <p:nvSpPr>
          <p:cNvPr id="192" name="Google Shape;192;p2"/>
          <p:cNvSpPr txBox="1"/>
          <p:nvPr/>
        </p:nvSpPr>
        <p:spPr>
          <a:xfrm>
            <a:off x="7501066" y="1413703"/>
            <a:ext cx="15240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Субсидии бизнесу на трудоустройство молодёжи</a:t>
            </a:r>
            <a:endParaRPr/>
          </a:p>
        </p:txBody>
      </p:sp>
      <p:pic>
        <p:nvPicPr>
          <p:cNvPr id="193" name="Google Shape;193;p2"/>
          <p:cNvPicPr preferRelativeResize="0"/>
          <p:nvPr/>
        </p:nvPicPr>
        <p:blipFill rotWithShape="1">
          <a:blip r:embed="rId7">
            <a:alphaModFix/>
          </a:blip>
          <a:srcRect/>
          <a:stretch/>
        </p:blipFill>
        <p:spPr>
          <a:xfrm>
            <a:off x="6933875" y="1467152"/>
            <a:ext cx="519318" cy="396240"/>
          </a:xfrm>
          <a:prstGeom prst="rect">
            <a:avLst/>
          </a:prstGeom>
          <a:noFill/>
          <a:ln>
            <a:noFill/>
          </a:ln>
        </p:spPr>
      </p:pic>
      <p:sp>
        <p:nvSpPr>
          <p:cNvPr id="194" name="Google Shape;194;p2"/>
          <p:cNvSpPr txBox="1"/>
          <p:nvPr/>
        </p:nvSpPr>
        <p:spPr>
          <a:xfrm>
            <a:off x="6803002" y="1922982"/>
            <a:ext cx="2162482"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Работодатель может получить господдержку в рамках программы субсидирования найма при трудоустройстве молодых людей, испытывающих сложности при трудоустройстве.</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Речь идёт о молодёжи до 30 лет без профессионального образования, соискателях в возрасте до 30 лет с несовершеннолетними детьми, гражданах с инвалидностью до 30 лет, детях-сиротах, и тех, кто состоит или состоял на учёте в комиссии по делам несовершеннолетних.</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Субсидия будет равна трём минимальным размерам оплаты труда, увеличенным на районный коэффициент, сумму страховых взносов и количество трудоустроенных.</a:t>
            </a:r>
            <a:endParaRPr dirty="0"/>
          </a:p>
          <a:p>
            <a:pPr marL="0" marR="0" lvl="0" indent="0" algn="ctr"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18.03.2022 № 398</a:t>
            </a:r>
            <a:endParaRPr sz="800" dirty="0">
              <a:solidFill>
                <a:schemeClr val="dk1"/>
              </a:solidFill>
              <a:latin typeface="Century Gothic"/>
              <a:ea typeface="Century Gothic"/>
              <a:cs typeface="Century Gothic"/>
              <a:sym typeface="Century Gothic"/>
            </a:endParaRPr>
          </a:p>
        </p:txBody>
      </p:sp>
      <p:pic>
        <p:nvPicPr>
          <p:cNvPr id="199" name="Google Shape;199;p2"/>
          <p:cNvPicPr preferRelativeResize="0"/>
          <p:nvPr/>
        </p:nvPicPr>
        <p:blipFill rotWithShape="1">
          <a:blip r:embed="rId9">
            <a:alphaModFix/>
          </a:blip>
          <a:srcRect/>
          <a:stretch/>
        </p:blipFill>
        <p:spPr>
          <a:xfrm>
            <a:off x="11512642" y="1"/>
            <a:ext cx="679358" cy="805750"/>
          </a:xfrm>
          <a:prstGeom prst="rect">
            <a:avLst/>
          </a:prstGeom>
          <a:noFill/>
          <a:ln>
            <a:noFill/>
          </a:ln>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52161" y="1556050"/>
            <a:ext cx="2292350" cy="284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2195" y="1885819"/>
            <a:ext cx="4206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11836" y="2428472"/>
            <a:ext cx="2172999" cy="1569660"/>
          </a:xfrm>
          <a:prstGeom prst="rect">
            <a:avLst/>
          </a:prstGeom>
          <a:noFill/>
        </p:spPr>
        <p:txBody>
          <a:bodyPr wrap="square" rtlCol="0">
            <a:spAutoFit/>
          </a:bodyPr>
          <a:lstStyle/>
          <a:p>
            <a:pPr lvl="0" algn="ctr"/>
            <a:r>
              <a:rPr lang="ru-RU" sz="800" dirty="0">
                <a:solidFill>
                  <a:schemeClr val="dk1"/>
                </a:solidFill>
                <a:latin typeface="Century Gothic"/>
                <a:ea typeface="Century Gothic"/>
                <a:cs typeface="Century Gothic"/>
                <a:sym typeface="Century Gothic"/>
              </a:rPr>
              <a:t>Представители малого и среднего бизнеса </a:t>
            </a:r>
            <a:r>
              <a:rPr lang="ru-RU" sz="800" dirty="0" smtClean="0">
                <a:solidFill>
                  <a:schemeClr val="dk1"/>
                </a:solidFill>
                <a:latin typeface="Century Gothic"/>
                <a:ea typeface="Century Gothic"/>
                <a:cs typeface="Century Gothic"/>
                <a:sym typeface="Century Gothic"/>
              </a:rPr>
              <a:t> до 31.03.2023 года </a:t>
            </a:r>
            <a:r>
              <a:rPr lang="ru-RU" sz="800" dirty="0">
                <a:solidFill>
                  <a:schemeClr val="dk1"/>
                </a:solidFill>
                <a:latin typeface="Century Gothic"/>
                <a:ea typeface="Century Gothic"/>
                <a:cs typeface="Century Gothic"/>
                <a:sym typeface="Century Gothic"/>
              </a:rPr>
              <a:t>смогут воспользоваться кредитными каникулами – взять отсрочку по возврату кредита или уменьшить размер платежей в течение льготного периода. </a:t>
            </a:r>
            <a:endParaRPr lang="ru-RU" sz="800" dirty="0" smtClean="0">
              <a:solidFill>
                <a:schemeClr val="dk1"/>
              </a:solidFill>
              <a:latin typeface="Century Gothic"/>
              <a:ea typeface="Century Gothic"/>
              <a:cs typeface="Century Gothic"/>
              <a:sym typeface="Century Gothic"/>
            </a:endParaRPr>
          </a:p>
          <a:p>
            <a:pPr lvl="0" algn="ctr"/>
            <a:endParaRPr lang="ru-RU" sz="800" dirty="0"/>
          </a:p>
          <a:p>
            <a:pPr lvl="0" algn="ctr"/>
            <a:r>
              <a:rPr lang="ru-RU" sz="800" dirty="0" smtClean="0">
                <a:solidFill>
                  <a:schemeClr val="dk1"/>
                </a:solidFill>
                <a:latin typeface="Century Gothic"/>
                <a:ea typeface="Century Gothic"/>
                <a:cs typeface="Century Gothic"/>
                <a:sym typeface="Century Gothic"/>
              </a:rPr>
              <a:t>Источник: </a:t>
            </a:r>
            <a:r>
              <a:rPr lang="ru-RU" sz="800" u="sng" dirty="0" smtClean="0">
                <a:solidFill>
                  <a:schemeClr val="dk1"/>
                </a:solidFill>
                <a:latin typeface="Century Gothic"/>
                <a:ea typeface="Century Gothic"/>
                <a:cs typeface="Century Gothic"/>
                <a:sym typeface="Century Gothic"/>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Постановление Правительства РФ от 10.03.2022  № </a:t>
            </a:r>
            <a:r>
              <a:rPr lang="ru-RU" sz="800" u="sng" dirty="0" smtClean="0">
                <a:solidFill>
                  <a:schemeClr val="dk1"/>
                </a:solidFill>
                <a:latin typeface="Century Gothic"/>
                <a:ea typeface="Century Gothic"/>
                <a:cs typeface="Century Gothic"/>
                <a:sym typeface="Century Gothic"/>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337</a:t>
            </a:r>
            <a:r>
              <a:rPr lang="ru-RU" sz="800" u="sng" dirty="0" smtClean="0">
                <a:solidFill>
                  <a:schemeClr val="dk1"/>
                </a:solidFill>
                <a:latin typeface="Century Gothic"/>
                <a:ea typeface="Century Gothic"/>
                <a:cs typeface="Century Gothic"/>
                <a:sym typeface="Century Gothic"/>
              </a:rPr>
              <a:t> </a:t>
            </a:r>
            <a:r>
              <a:rPr lang="ru-RU" sz="800" u="sng" dirty="0" smtClean="0">
                <a:solidFill>
                  <a:srgbClr val="FF0000"/>
                </a:solidFill>
                <a:latin typeface="Century Gothic"/>
                <a:ea typeface="Century Gothic"/>
                <a:cs typeface="Century Gothic"/>
                <a:sym typeface="Century Gothic"/>
              </a:rPr>
              <a:t>(ред. от 17.06.2022), </a:t>
            </a:r>
            <a:r>
              <a:rPr lang="ru-RU" sz="800" u="sng" dirty="0" smtClean="0">
                <a:solidFill>
                  <a:srgbClr val="0070C0"/>
                </a:solidFill>
                <a:latin typeface="Century Gothic"/>
                <a:ea typeface="Century Gothic"/>
                <a:cs typeface="Century Gothic"/>
                <a:sym typeface="Century Gothic"/>
              </a:rPr>
              <a:t>ФЗ от 03.04.2020 № 106-ФЗ </a:t>
            </a:r>
            <a:r>
              <a:rPr lang="ru-RU" sz="800" u="sng" dirty="0" smtClean="0">
                <a:solidFill>
                  <a:srgbClr val="FF0000"/>
                </a:solidFill>
                <a:latin typeface="Century Gothic"/>
                <a:ea typeface="Century Gothic"/>
                <a:cs typeface="Century Gothic"/>
                <a:sym typeface="Century Gothic"/>
              </a:rPr>
              <a:t>(ред. от 28.12.2022)</a:t>
            </a:r>
            <a:endParaRPr lang="ru-RU" sz="800" dirty="0">
              <a:solidFill>
                <a:srgbClr val="FF0000"/>
              </a:solidFill>
              <a:latin typeface="Century Gothic"/>
              <a:ea typeface="Century Gothic"/>
              <a:cs typeface="Century Gothic"/>
              <a:sym typeface="Century Gothic"/>
            </a:endParaRPr>
          </a:p>
        </p:txBody>
      </p:sp>
      <p:sp>
        <p:nvSpPr>
          <p:cNvPr id="3" name="TextBox 2"/>
          <p:cNvSpPr txBox="1"/>
          <p:nvPr/>
        </p:nvSpPr>
        <p:spPr>
          <a:xfrm>
            <a:off x="10024168" y="1958175"/>
            <a:ext cx="1720343" cy="338554"/>
          </a:xfrm>
          <a:prstGeom prst="rect">
            <a:avLst/>
          </a:prstGeom>
          <a:noFill/>
        </p:spPr>
        <p:txBody>
          <a:bodyPr wrap="none" rtlCol="0">
            <a:spAutoFit/>
          </a:bodyPr>
          <a:lstStyle/>
          <a:p>
            <a:pPr lvl="0"/>
            <a:r>
              <a:rPr lang="ru-RU" sz="800" dirty="0">
                <a:solidFill>
                  <a:schemeClr val="dk1"/>
                </a:solidFill>
                <a:latin typeface="Century Gothic"/>
                <a:ea typeface="Century Gothic"/>
                <a:cs typeface="Century Gothic"/>
                <a:sym typeface="Century Gothic"/>
              </a:rPr>
              <a:t>Кредитные каникулы для МСП</a:t>
            </a:r>
            <a:endParaRPr lang="ru-RU" sz="800" dirty="0"/>
          </a:p>
          <a:p>
            <a:endParaRPr lang="ru-RU"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
          <p:cNvSpPr txBox="1">
            <a:spLocks noGrp="1"/>
          </p:cNvSpPr>
          <p:nvPr>
            <p:ph type="title"/>
          </p:nvPr>
        </p:nvSpPr>
        <p:spPr>
          <a:xfrm>
            <a:off x="1486809" y="460327"/>
            <a:ext cx="8911687" cy="645953"/>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ru-RU" sz="2000" dirty="0"/>
              <a:t>Федеральные</a:t>
            </a:r>
            <a:r>
              <a:rPr lang="ru-RU" dirty="0"/>
              <a:t> </a:t>
            </a:r>
            <a:r>
              <a:rPr lang="ru-RU" sz="1800" dirty="0"/>
              <a:t>меры поддержки</a:t>
            </a:r>
            <a:r>
              <a:rPr lang="ru-RU" dirty="0"/>
              <a:t/>
            </a:r>
            <a:br>
              <a:rPr lang="ru-RU" dirty="0"/>
            </a:br>
            <a:endParaRPr dirty="0"/>
          </a:p>
        </p:txBody>
      </p:sp>
      <p:sp>
        <p:nvSpPr>
          <p:cNvPr id="209" name="Google Shape;209;p3"/>
          <p:cNvSpPr/>
          <p:nvPr/>
        </p:nvSpPr>
        <p:spPr>
          <a:xfrm>
            <a:off x="831506" y="1436827"/>
            <a:ext cx="2588588" cy="5058976"/>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0" name="Google Shape;210;p3"/>
          <p:cNvSpPr txBox="1"/>
          <p:nvPr/>
        </p:nvSpPr>
        <p:spPr>
          <a:xfrm>
            <a:off x="1510163" y="1721775"/>
            <a:ext cx="15687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Продление лицензий и разрешений</a:t>
            </a:r>
            <a:endParaRPr dirty="0"/>
          </a:p>
        </p:txBody>
      </p:sp>
      <p:pic>
        <p:nvPicPr>
          <p:cNvPr id="211" name="Google Shape;211;p3"/>
          <p:cNvPicPr preferRelativeResize="0"/>
          <p:nvPr/>
        </p:nvPicPr>
        <p:blipFill rotWithShape="1">
          <a:blip r:embed="rId3">
            <a:alphaModFix/>
          </a:blip>
          <a:srcRect/>
          <a:stretch/>
        </p:blipFill>
        <p:spPr>
          <a:xfrm>
            <a:off x="1047805" y="1721775"/>
            <a:ext cx="462358" cy="462358"/>
          </a:xfrm>
          <a:prstGeom prst="rect">
            <a:avLst/>
          </a:prstGeom>
          <a:noFill/>
          <a:ln>
            <a:noFill/>
          </a:ln>
        </p:spPr>
      </p:pic>
      <p:sp>
        <p:nvSpPr>
          <p:cNvPr id="212" name="Google Shape;212;p3"/>
          <p:cNvSpPr txBox="1"/>
          <p:nvPr/>
        </p:nvSpPr>
        <p:spPr>
          <a:xfrm>
            <a:off x="831506" y="2215879"/>
            <a:ext cx="2256638" cy="40472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Срок действия лицензий и других видов разрешительных документов  автоматически продлевается на 12 месяцев, а их получение или переоформление будет проходить по упрощённой схеме.</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Мера затронет разрешения в том числе в таких важных сферах деятельности, как сельское хозяйство, промышленность, розничная торговля (включая торговлю подакцизными товарами), оказание услуг связи, услуги такси.</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Также переносится на год необходимость прохождения подтверждения соответствия выпускаемой продукции. Это решение принято из-за технологических ограничений и необходимости переоборудования российских предприятий в условиях </a:t>
            </a:r>
            <a:r>
              <a:rPr lang="ru-RU" sz="900" dirty="0" err="1">
                <a:solidFill>
                  <a:schemeClr val="dk1"/>
                </a:solidFill>
                <a:latin typeface="Century Gothic"/>
                <a:ea typeface="Century Gothic"/>
                <a:cs typeface="Century Gothic"/>
                <a:sym typeface="Century Gothic"/>
              </a:rPr>
              <a:t>санкционного</a:t>
            </a:r>
            <a:r>
              <a:rPr lang="ru-RU" sz="900" dirty="0">
                <a:solidFill>
                  <a:schemeClr val="dk1"/>
                </a:solidFill>
                <a:latin typeface="Century Gothic"/>
                <a:ea typeface="Century Gothic"/>
                <a:cs typeface="Century Gothic"/>
                <a:sym typeface="Century Gothic"/>
              </a:rPr>
              <a:t> давления.</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a:t>
            </a:r>
            <a:r>
              <a:rPr lang="ru-RU" sz="800" u="sng" dirty="0" smtClean="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09.04.2022 </a:t>
            </a:r>
            <a:r>
              <a:rPr lang="ru-RU" sz="80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626</a:t>
            </a:r>
            <a:r>
              <a:rPr lang="ru-RU" sz="800" dirty="0">
                <a:solidFill>
                  <a:schemeClr val="dk1"/>
                </a:solidFill>
                <a:latin typeface="Century Gothic"/>
                <a:ea typeface="Century Gothic"/>
                <a:cs typeface="Century Gothic"/>
                <a:sym typeface="Century Gothic"/>
              </a:rPr>
              <a:t>, </a:t>
            </a:r>
            <a:r>
              <a:rPr lang="ru-RU" sz="800" u="sng" dirty="0">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12.03.2022 № </a:t>
            </a:r>
            <a:r>
              <a:rPr lang="ru-RU" sz="800" u="sng" dirty="0">
                <a:solidFill>
                  <a:srgbClr val="FF0000"/>
                </a:solidFill>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353 </a:t>
            </a:r>
            <a:r>
              <a:rPr lang="ru-RU" sz="800" u="sng" dirty="0" smtClean="0">
                <a:solidFill>
                  <a:srgbClr val="FF0000"/>
                </a:solidFill>
                <a:latin typeface="Century Gothic"/>
                <a:ea typeface="Century Gothic"/>
                <a:cs typeface="Century Gothic"/>
                <a:sym typeface="Century Gothic"/>
              </a:rPr>
              <a:t> (ред. от 23.01.2023)</a:t>
            </a:r>
            <a:endParaRPr sz="800" dirty="0">
              <a:solidFill>
                <a:srgbClr val="FF0000"/>
              </a:solidFill>
              <a:latin typeface="Century Gothic"/>
              <a:ea typeface="Century Gothic"/>
              <a:cs typeface="Century Gothic"/>
              <a:sym typeface="Century Gothic"/>
            </a:endParaRPr>
          </a:p>
        </p:txBody>
      </p:sp>
      <p:sp>
        <p:nvSpPr>
          <p:cNvPr id="221" name="Google Shape;221;p3"/>
          <p:cNvSpPr/>
          <p:nvPr/>
        </p:nvSpPr>
        <p:spPr>
          <a:xfrm>
            <a:off x="4168240" y="1524771"/>
            <a:ext cx="2582566" cy="2973288"/>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2" name="Google Shape;222;p3"/>
          <p:cNvSpPr/>
          <p:nvPr/>
        </p:nvSpPr>
        <p:spPr>
          <a:xfrm>
            <a:off x="7426994" y="1512808"/>
            <a:ext cx="2471457" cy="2949079"/>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3" name="Google Shape;223;p3"/>
          <p:cNvSpPr txBox="1"/>
          <p:nvPr/>
        </p:nvSpPr>
        <p:spPr>
          <a:xfrm>
            <a:off x="4820020" y="1540366"/>
            <a:ext cx="174676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Отсрочка уплаты утилизационного сбора производителями сельхозтехники</a:t>
            </a:r>
            <a:endParaRPr dirty="0"/>
          </a:p>
        </p:txBody>
      </p:sp>
      <p:pic>
        <p:nvPicPr>
          <p:cNvPr id="224" name="Google Shape;224;p3"/>
          <p:cNvPicPr preferRelativeResize="0"/>
          <p:nvPr/>
        </p:nvPicPr>
        <p:blipFill rotWithShape="1">
          <a:blip r:embed="rId6">
            <a:alphaModFix/>
          </a:blip>
          <a:srcRect/>
          <a:stretch/>
        </p:blipFill>
        <p:spPr>
          <a:xfrm>
            <a:off x="4321787" y="1644166"/>
            <a:ext cx="493795" cy="651010"/>
          </a:xfrm>
          <a:prstGeom prst="rect">
            <a:avLst/>
          </a:prstGeom>
          <a:noFill/>
          <a:ln>
            <a:noFill/>
          </a:ln>
        </p:spPr>
      </p:pic>
      <p:sp>
        <p:nvSpPr>
          <p:cNvPr id="225" name="Google Shape;225;p3"/>
          <p:cNvSpPr txBox="1"/>
          <p:nvPr/>
        </p:nvSpPr>
        <p:spPr>
          <a:xfrm>
            <a:off x="4321787" y="2248348"/>
            <a:ext cx="238657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Срок уплаты утилизационного сбора за I–III кварталы 2022 года для отечественных производителей сельхозтехники, строительно-дорожной и коммунальной техники, а также прицепов к ней перенесён на декабрь.</a:t>
            </a:r>
            <a:endParaRPr dirty="0"/>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Отсрочка уплаты </a:t>
            </a:r>
            <a:r>
              <a:rPr lang="ru-RU" sz="800" dirty="0" err="1">
                <a:solidFill>
                  <a:schemeClr val="dk1"/>
                </a:solidFill>
                <a:latin typeface="Century Gothic"/>
                <a:ea typeface="Century Gothic"/>
                <a:cs typeface="Century Gothic"/>
                <a:sym typeface="Century Gothic"/>
              </a:rPr>
              <a:t>утильсбора</a:t>
            </a:r>
            <a:r>
              <a:rPr lang="ru-RU" sz="800" dirty="0">
                <a:solidFill>
                  <a:schemeClr val="dk1"/>
                </a:solidFill>
                <a:latin typeface="Century Gothic"/>
                <a:ea typeface="Century Gothic"/>
                <a:cs typeface="Century Gothic"/>
                <a:sym typeface="Century Gothic"/>
              </a:rPr>
              <a:t> касается крупнейших предприятий отрасли. Она должна помочь снизить остроту проблемы дефицита оборотных средств, избежать угрозы просрочек выплаты заработной платы сотрудникам.</a:t>
            </a:r>
            <a:endParaRPr dirty="0"/>
          </a:p>
          <a:p>
            <a:pPr marL="0" marR="0" lvl="0" indent="0" algn="ctr"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a:t>
            </a:r>
            <a:r>
              <a:rPr lang="ru-RU" sz="800" u="sng" dirty="0">
                <a:solidFill>
                  <a:schemeClr val="dk1"/>
                </a:solidFill>
                <a:latin typeface="Century Gothic"/>
                <a:ea typeface="Century Gothic"/>
                <a:cs typeface="Century Gothic"/>
                <a:sym typeface="Century Gothic"/>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Постановление Правительства РФ от 31.03.2022 № 521</a:t>
            </a:r>
            <a:endParaRPr sz="800" dirty="0">
              <a:solidFill>
                <a:schemeClr val="dk1"/>
              </a:solidFill>
              <a:latin typeface="Century Gothic"/>
              <a:ea typeface="Century Gothic"/>
              <a:cs typeface="Century Gothic"/>
              <a:sym typeface="Century Gothic"/>
            </a:endParaRPr>
          </a:p>
        </p:txBody>
      </p:sp>
      <p:sp>
        <p:nvSpPr>
          <p:cNvPr id="226" name="Google Shape;226;p3"/>
          <p:cNvSpPr txBox="1"/>
          <p:nvPr/>
        </p:nvSpPr>
        <p:spPr>
          <a:xfrm>
            <a:off x="8115594" y="1540366"/>
            <a:ext cx="177285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Отсрочка уплаты утилизационного сбора для автопроизводителей</a:t>
            </a:r>
            <a:endParaRPr dirty="0"/>
          </a:p>
        </p:txBody>
      </p:sp>
      <p:pic>
        <p:nvPicPr>
          <p:cNvPr id="227" name="Google Shape;227;p3"/>
          <p:cNvPicPr preferRelativeResize="0"/>
          <p:nvPr/>
        </p:nvPicPr>
        <p:blipFill rotWithShape="1">
          <a:blip r:embed="rId8">
            <a:alphaModFix/>
          </a:blip>
          <a:srcRect/>
          <a:stretch/>
        </p:blipFill>
        <p:spPr>
          <a:xfrm>
            <a:off x="7582156" y="1665784"/>
            <a:ext cx="533438" cy="375584"/>
          </a:xfrm>
          <a:prstGeom prst="rect">
            <a:avLst/>
          </a:prstGeom>
          <a:noFill/>
          <a:ln>
            <a:noFill/>
          </a:ln>
        </p:spPr>
      </p:pic>
      <p:sp>
        <p:nvSpPr>
          <p:cNvPr id="228" name="Google Shape;228;p3"/>
          <p:cNvSpPr txBox="1"/>
          <p:nvPr/>
        </p:nvSpPr>
        <p:spPr>
          <a:xfrm>
            <a:off x="7419975" y="2178569"/>
            <a:ext cx="2478476" cy="18928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Срок уплаты утилизационного</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сбора за I–III кварталы 2022</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года для отечественных</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автопроизводителей</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перенесён на декабрь.</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Предприятия отрасли,</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оказавшиеся под санкциями,</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могут уплатить сбор и за IV</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квартал 2021 года также в</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декабре 2022 года.</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04.03.2022 № 287</a:t>
            </a:r>
            <a:endParaRPr sz="800" dirty="0">
              <a:solidFill>
                <a:schemeClr val="dk1"/>
              </a:solidFill>
              <a:latin typeface="Century Gothic"/>
              <a:ea typeface="Century Gothic"/>
              <a:cs typeface="Century Gothic"/>
              <a:sym typeface="Century Gothic"/>
            </a:endParaRPr>
          </a:p>
        </p:txBody>
      </p:sp>
      <p:pic>
        <p:nvPicPr>
          <p:cNvPr id="229" name="Google Shape;229;p3"/>
          <p:cNvPicPr preferRelativeResize="0"/>
          <p:nvPr/>
        </p:nvPicPr>
        <p:blipFill rotWithShape="1">
          <a:blip r:embed="rId10">
            <a:alphaModFix/>
          </a:blip>
          <a:srcRect/>
          <a:stretch/>
        </p:blipFill>
        <p:spPr>
          <a:xfrm>
            <a:off x="11405548" y="-6057"/>
            <a:ext cx="786452" cy="932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
          <p:cNvSpPr txBox="1">
            <a:spLocks noGrp="1"/>
          </p:cNvSpPr>
          <p:nvPr>
            <p:ph type="title"/>
          </p:nvPr>
        </p:nvSpPr>
        <p:spPr>
          <a:xfrm>
            <a:off x="1829526" y="791890"/>
            <a:ext cx="8911687" cy="4748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1800"/>
              <a:buFont typeface="Century Gothic"/>
              <a:buNone/>
            </a:pPr>
            <a:r>
              <a:rPr lang="ru-RU" sz="1800"/>
              <a:t>Федеральные меры поддержки</a:t>
            </a:r>
            <a:endParaRPr/>
          </a:p>
        </p:txBody>
      </p:sp>
      <p:sp>
        <p:nvSpPr>
          <p:cNvPr id="235" name="Google Shape;235;p4"/>
          <p:cNvSpPr/>
          <p:nvPr/>
        </p:nvSpPr>
        <p:spPr>
          <a:xfrm>
            <a:off x="1353787" y="1406390"/>
            <a:ext cx="2894501" cy="4890782"/>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6" name="Google Shape;236;p4"/>
          <p:cNvSpPr txBox="1"/>
          <p:nvPr/>
        </p:nvSpPr>
        <p:spPr>
          <a:xfrm>
            <a:off x="2680663" y="1459684"/>
            <a:ext cx="151001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Отсрочка обязательств по субсидиям для промышленников</a:t>
            </a:r>
            <a:endParaRPr dirty="0"/>
          </a:p>
        </p:txBody>
      </p:sp>
      <p:pic>
        <p:nvPicPr>
          <p:cNvPr id="237" name="Google Shape;237;p4"/>
          <p:cNvPicPr preferRelativeResize="0"/>
          <p:nvPr/>
        </p:nvPicPr>
        <p:blipFill rotWithShape="1">
          <a:blip r:embed="rId3">
            <a:alphaModFix/>
          </a:blip>
          <a:srcRect/>
          <a:stretch/>
        </p:blipFill>
        <p:spPr>
          <a:xfrm>
            <a:off x="2181218" y="1585027"/>
            <a:ext cx="457200" cy="457200"/>
          </a:xfrm>
          <a:prstGeom prst="rect">
            <a:avLst/>
          </a:prstGeom>
          <a:noFill/>
          <a:ln>
            <a:noFill/>
          </a:ln>
        </p:spPr>
      </p:pic>
      <p:sp>
        <p:nvSpPr>
          <p:cNvPr id="238" name="Google Shape;238;p4"/>
          <p:cNvSpPr txBox="1"/>
          <p:nvPr/>
        </p:nvSpPr>
        <p:spPr>
          <a:xfrm>
            <a:off x="1496291" y="2114518"/>
            <a:ext cx="2751997" cy="4278054"/>
          </a:xfrm>
          <a:prstGeom prst="rect">
            <a:avLst/>
          </a:prstGeom>
          <a:noFill/>
          <a:ln>
            <a:noFill/>
          </a:ln>
        </p:spPr>
        <p:txBody>
          <a:bodyPr spcFirstLastPara="1" wrap="square" lIns="91425" tIns="45700" rIns="91425" bIns="45700" anchor="t" anchorCtr="0">
            <a:spAutoFit/>
          </a:bodyPr>
          <a:lstStyle/>
          <a:p>
            <a:pPr algn="ctr"/>
            <a:r>
              <a:rPr lang="ru-RU" sz="800" dirty="0">
                <a:solidFill>
                  <a:schemeClr val="dk1"/>
                </a:solidFill>
                <a:latin typeface="Century Gothic"/>
                <a:ea typeface="Century Gothic"/>
                <a:cs typeface="Century Gothic"/>
                <a:sym typeface="Century Gothic"/>
              </a:rPr>
              <a:t>Промышленные компании и индивидуальные предприниматели, пострадавшие от введения санкций, а также те организации, где мобилизовано </a:t>
            </a:r>
            <a:r>
              <a:rPr lang="ru-RU" sz="800" dirty="0"/>
              <a:t>более 15 процентов численности работников предприятия, выполняющих работы, соответствующие целям предоставления субсидий и (или) иных межбюджетных трансфертов,</a:t>
            </a:r>
          </a:p>
          <a:p>
            <a:pPr lvl="0" algn="ctr"/>
            <a:r>
              <a:rPr lang="ru-RU" sz="800" dirty="0">
                <a:solidFill>
                  <a:schemeClr val="dk1"/>
                </a:solidFill>
                <a:latin typeface="Century Gothic"/>
                <a:ea typeface="Century Gothic"/>
                <a:cs typeface="Century Gothic"/>
                <a:sym typeface="Century Gothic"/>
              </a:rPr>
              <a:t>смогут получить отсрочку исполнения ряда обязательств по просубсидированным проектам.</a:t>
            </a:r>
            <a:endParaRPr lang="ru-RU" sz="800" dirty="0"/>
          </a:p>
          <a:p>
            <a:pPr lvl="0" algn="ctr"/>
            <a:r>
              <a:rPr lang="ru-RU" sz="800" dirty="0">
                <a:solidFill>
                  <a:schemeClr val="dk1"/>
                </a:solidFill>
                <a:latin typeface="Century Gothic"/>
                <a:ea typeface="Century Gothic"/>
                <a:cs typeface="Century Gothic"/>
                <a:sym typeface="Century Gothic"/>
              </a:rPr>
              <a:t>Решение касается соглашений, сроки исполнения обязательств по которым истекают после 23 февраля 2022 года. Теперь срок достижения результатов по таким соглашениям продлевается до 12 месяцев. Возвращать субсидию или платить штраф организациям не придётся.</a:t>
            </a:r>
            <a:endParaRPr lang="ru-RU" sz="800" dirty="0"/>
          </a:p>
          <a:p>
            <a:pPr lvl="0" algn="ctr"/>
            <a:r>
              <a:rPr lang="ru-RU" sz="800" dirty="0">
                <a:solidFill>
                  <a:schemeClr val="dk1"/>
                </a:solidFill>
                <a:latin typeface="Century Gothic"/>
                <a:ea typeface="Century Gothic"/>
                <a:cs typeface="Century Gothic"/>
                <a:sym typeface="Century Gothic"/>
              </a:rPr>
              <a:t>Мера распространяется на предприятия, получающие господдержку в рамках государственных программ «Развитие промышленности и повышение её конкурентоспособности», «Развитие авиационной промышленности», «Развитие электронной и радиоэлектронной промышленности», «Развитие судостроения и техники для освоения шельфовых месторождений», «Развитие фармацевтической и медицинской промышленности» и «Научно-технологическое развитие Российской Федерации».</a:t>
            </a:r>
            <a:endParaRPr lang="ru-RU" sz="800" dirty="0"/>
          </a:p>
          <a:p>
            <a:pPr marL="0" marR="0" lvl="0" indent="0" algn="ctr"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09.03.2022 № </a:t>
            </a:r>
            <a:r>
              <a:rPr lang="ru-RU" sz="800" u="sng" dirty="0" smtClean="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308</a:t>
            </a:r>
            <a:r>
              <a:rPr lang="ru-RU" sz="800" u="sng" dirty="0" smtClean="0">
                <a:solidFill>
                  <a:schemeClr val="dk1"/>
                </a:solidFill>
                <a:latin typeface="Century Gothic"/>
                <a:ea typeface="Century Gothic"/>
                <a:cs typeface="Century Gothic"/>
                <a:sym typeface="Century Gothic"/>
              </a:rPr>
              <a:t>  </a:t>
            </a:r>
            <a:r>
              <a:rPr lang="ru-RU" sz="800" dirty="0" smtClean="0">
                <a:solidFill>
                  <a:srgbClr val="FF0000"/>
                </a:solidFill>
                <a:latin typeface="Century Gothic"/>
                <a:ea typeface="Century Gothic"/>
                <a:cs typeface="Century Gothic"/>
                <a:sym typeface="Century Gothic"/>
              </a:rPr>
              <a:t>(ред. от 29.12.2022)</a:t>
            </a:r>
            <a:endParaRPr sz="800" dirty="0">
              <a:solidFill>
                <a:srgbClr val="FF0000"/>
              </a:solidFill>
              <a:latin typeface="Century Gothic"/>
              <a:ea typeface="Century Gothic"/>
              <a:cs typeface="Century Gothic"/>
              <a:sym typeface="Century Gothic"/>
            </a:endParaRPr>
          </a:p>
        </p:txBody>
      </p:sp>
      <p:sp>
        <p:nvSpPr>
          <p:cNvPr id="239" name="Google Shape;239;p4"/>
          <p:cNvSpPr/>
          <p:nvPr/>
        </p:nvSpPr>
        <p:spPr>
          <a:xfrm>
            <a:off x="5280869" y="1449263"/>
            <a:ext cx="2231472" cy="3246540"/>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0" name="Google Shape;240;p4"/>
          <p:cNvSpPr txBox="1"/>
          <p:nvPr/>
        </p:nvSpPr>
        <p:spPr>
          <a:xfrm>
            <a:off x="5899857" y="1436407"/>
            <a:ext cx="177007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Отсрочка возврата субсидий экспортёрами</a:t>
            </a:r>
            <a:endParaRPr dirty="0"/>
          </a:p>
        </p:txBody>
      </p:sp>
      <p:pic>
        <p:nvPicPr>
          <p:cNvPr id="241" name="Google Shape;241;p4"/>
          <p:cNvPicPr preferRelativeResize="0"/>
          <p:nvPr/>
        </p:nvPicPr>
        <p:blipFill rotWithShape="1">
          <a:blip r:embed="rId5">
            <a:alphaModFix/>
          </a:blip>
          <a:srcRect/>
          <a:stretch/>
        </p:blipFill>
        <p:spPr>
          <a:xfrm>
            <a:off x="5455104" y="1501040"/>
            <a:ext cx="418007" cy="418007"/>
          </a:xfrm>
          <a:prstGeom prst="rect">
            <a:avLst/>
          </a:prstGeom>
          <a:noFill/>
          <a:ln>
            <a:noFill/>
          </a:ln>
        </p:spPr>
      </p:pic>
      <p:sp>
        <p:nvSpPr>
          <p:cNvPr id="242" name="Google Shape;242;p4"/>
          <p:cNvSpPr txBox="1"/>
          <p:nvPr/>
        </p:nvSpPr>
        <p:spPr>
          <a:xfrm>
            <a:off x="5280869" y="1897140"/>
            <a:ext cx="2155971" cy="28161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Правительство упростило требования к российским компаниям-экспортёрам промышленной и агропромышленной продукции, получающим субсидии по нацпроекту «Международная кооперация и экспорт».</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Обязательства по договорам о предоставлении субсидий, заключённым до 31 марта 2022 года, могут быть пролонгированы на два года. Всё это время с экспортёров не будут требовать возврата субсидий и налагать на них штрафные санкции. </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16.03.2022 № 377 </a:t>
            </a:r>
            <a:endParaRPr lang="ru-RU" sz="800" u="sng" dirty="0" smtClean="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ru-RU" sz="800" u="sng" dirty="0" smtClean="0">
                <a:solidFill>
                  <a:srgbClr val="FF0000"/>
                </a:solidFill>
                <a:latin typeface="Century Gothic"/>
                <a:ea typeface="Century Gothic"/>
                <a:cs typeface="Century Gothic"/>
                <a:sym typeface="Century Gothic"/>
              </a:rPr>
              <a:t>(ред. от 22.04.2022)</a:t>
            </a:r>
            <a:endParaRPr sz="800" dirty="0">
              <a:solidFill>
                <a:srgbClr val="FF0000"/>
              </a:solidFill>
              <a:latin typeface="Century Gothic"/>
              <a:ea typeface="Century Gothic"/>
              <a:cs typeface="Century Gothic"/>
              <a:sym typeface="Century Gothic"/>
            </a:endParaRPr>
          </a:p>
        </p:txBody>
      </p:sp>
      <p:sp>
        <p:nvSpPr>
          <p:cNvPr id="243" name="Google Shape;243;p4"/>
          <p:cNvSpPr/>
          <p:nvPr/>
        </p:nvSpPr>
        <p:spPr>
          <a:xfrm>
            <a:off x="5664107" y="5037117"/>
            <a:ext cx="4498319" cy="1644243"/>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4" name="Google Shape;244;p4"/>
          <p:cNvSpPr txBox="1"/>
          <p:nvPr/>
        </p:nvSpPr>
        <p:spPr>
          <a:xfrm>
            <a:off x="6462356" y="5093262"/>
            <a:ext cx="353176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Обнуление ставки НДС для гостиничного бизнеса</a:t>
            </a:r>
            <a:endParaRPr dirty="0"/>
          </a:p>
        </p:txBody>
      </p:sp>
      <p:pic>
        <p:nvPicPr>
          <p:cNvPr id="245" name="Google Shape;245;p4"/>
          <p:cNvPicPr preferRelativeResize="0"/>
          <p:nvPr/>
        </p:nvPicPr>
        <p:blipFill rotWithShape="1">
          <a:blip r:embed="rId7">
            <a:alphaModFix/>
          </a:blip>
          <a:srcRect/>
          <a:stretch/>
        </p:blipFill>
        <p:spPr>
          <a:xfrm>
            <a:off x="5864434" y="5055435"/>
            <a:ext cx="486562" cy="358752"/>
          </a:xfrm>
          <a:prstGeom prst="rect">
            <a:avLst/>
          </a:prstGeom>
          <a:noFill/>
          <a:ln>
            <a:noFill/>
          </a:ln>
        </p:spPr>
      </p:pic>
      <p:sp>
        <p:nvSpPr>
          <p:cNvPr id="246" name="Google Shape;246;p4"/>
          <p:cNvSpPr txBox="1"/>
          <p:nvPr/>
        </p:nvSpPr>
        <p:spPr>
          <a:xfrm>
            <a:off x="5744713" y="5414187"/>
            <a:ext cx="4337106"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Нулевая ставка НДС установлена на 5 лет в отношении услуг по предоставлению мест для временного проживания в гостиницах и иных средствах размещения. Также на 5 лет установлена нулевая ставка НДС для инвесторов, которые строят, предоставляют в аренду и пользование туристические объекты – гостиницы и иные средства размещения.</a:t>
            </a:r>
            <a:endParaRPr dirty="0"/>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Льготный НДС также смогут получить владельцы уже существующих гостиниц и иных средств размещения. Для них ставка будет действовать до 30 июня 2027 года.</a:t>
            </a:r>
            <a:endParaRPr dirty="0"/>
          </a:p>
          <a:p>
            <a:pPr marL="0" marR="0" lvl="0" indent="0" algn="ctr"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Федеральный закон от 26.03.2022 № </a:t>
            </a:r>
            <a:r>
              <a:rPr lang="ru-RU" sz="800" u="sng" dirty="0" smtClean="0">
                <a:solidFill>
                  <a:srgbClr val="FF0000"/>
                </a:solidFill>
                <a:latin typeface="Century Gothic"/>
                <a:ea typeface="Century Gothic"/>
                <a:cs typeface="Century Gothic"/>
                <a:sym typeface="Century Gothic"/>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67-ФЗ</a:t>
            </a:r>
            <a:r>
              <a:rPr lang="ru-RU" sz="800" u="sng" dirty="0" smtClean="0">
                <a:solidFill>
                  <a:srgbClr val="FF0000"/>
                </a:solidFill>
                <a:latin typeface="Century Gothic"/>
                <a:ea typeface="Century Gothic"/>
                <a:cs typeface="Century Gothic"/>
                <a:sym typeface="Century Gothic"/>
              </a:rPr>
              <a:t> (ред. от 19.12.2022)</a:t>
            </a:r>
            <a:endParaRPr sz="800" dirty="0">
              <a:solidFill>
                <a:srgbClr val="FF0000"/>
              </a:solidFill>
              <a:latin typeface="Century Gothic"/>
              <a:ea typeface="Century Gothic"/>
              <a:cs typeface="Century Gothic"/>
              <a:sym typeface="Century Gothic"/>
            </a:endParaRPr>
          </a:p>
        </p:txBody>
      </p:sp>
      <p:sp>
        <p:nvSpPr>
          <p:cNvPr id="247" name="Google Shape;247;p4"/>
          <p:cNvSpPr/>
          <p:nvPr/>
        </p:nvSpPr>
        <p:spPr>
          <a:xfrm>
            <a:off x="8084847" y="1450233"/>
            <a:ext cx="2576152" cy="3255991"/>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8" name="Google Shape;248;p4"/>
          <p:cNvSpPr txBox="1"/>
          <p:nvPr/>
        </p:nvSpPr>
        <p:spPr>
          <a:xfrm>
            <a:off x="9090069" y="1449263"/>
            <a:ext cx="142612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Ограничение уголовных дел по налоговым преступлениям</a:t>
            </a:r>
            <a:endParaRPr dirty="0"/>
          </a:p>
        </p:txBody>
      </p:sp>
      <p:pic>
        <p:nvPicPr>
          <p:cNvPr id="249" name="Google Shape;249;p4"/>
          <p:cNvPicPr preferRelativeResize="0"/>
          <p:nvPr/>
        </p:nvPicPr>
        <p:blipFill rotWithShape="1">
          <a:blip r:embed="rId9">
            <a:alphaModFix/>
          </a:blip>
          <a:srcRect/>
          <a:stretch/>
        </p:blipFill>
        <p:spPr>
          <a:xfrm>
            <a:off x="8449730" y="1648621"/>
            <a:ext cx="374009" cy="374009"/>
          </a:xfrm>
          <a:prstGeom prst="rect">
            <a:avLst/>
          </a:prstGeom>
          <a:noFill/>
          <a:ln>
            <a:noFill/>
          </a:ln>
        </p:spPr>
      </p:pic>
      <p:sp>
        <p:nvSpPr>
          <p:cNvPr id="250" name="Google Shape;250;p4"/>
          <p:cNvSpPr txBox="1"/>
          <p:nvPr/>
        </p:nvSpPr>
        <p:spPr>
          <a:xfrm>
            <a:off x="8162488" y="2168508"/>
            <a:ext cx="2576152" cy="27391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Усовершенствован порядок возбуждения уголовных дел о преступлениях, связанных с уклонением от уплаты обязательных платежей.</a:t>
            </a:r>
            <a:endParaRPr dirty="0"/>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Президент подписал внесённый Правительством проект федерального закона, предусматривающий ограничение перечня поводов для возбуждения уголовных дел о налоговых преступлениях.</a:t>
            </a:r>
            <a:endParaRPr dirty="0"/>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Изменения в Уголовно-процессуальный кодекс предусматривают возможность возбуждения уголовных дел следственными органами только по материалам налогового ведомства о возможном наличии в действиях налогоплательщика состава преступления. Эти нормы направлены на снижение нагрузки на предпринимателей в условиях сложившейся геополитической ситуации и западных санкций.</a:t>
            </a:r>
            <a:endParaRPr dirty="0"/>
          </a:p>
          <a:p>
            <a:pPr marL="0" marR="0" lvl="0" indent="0" algn="ctr" rtl="0">
              <a:spcBef>
                <a:spcPts val="0"/>
              </a:spcBef>
              <a:spcAft>
                <a:spcPts val="0"/>
              </a:spcAft>
              <a:buNone/>
            </a:pPr>
            <a:r>
              <a:rPr lang="ru-RU" sz="700" dirty="0">
                <a:solidFill>
                  <a:schemeClr val="dk1"/>
                </a:solidFill>
                <a:latin typeface="Century Gothic"/>
                <a:ea typeface="Century Gothic"/>
                <a:cs typeface="Century Gothic"/>
                <a:sym typeface="Century Gothic"/>
              </a:rPr>
              <a:t>Источник: </a:t>
            </a:r>
            <a:r>
              <a:rPr lang="ru-RU" sz="900" u="sng" dirty="0">
                <a:solidFill>
                  <a:schemeClr val="dk1"/>
                </a:solidFill>
                <a:latin typeface="Century Gothic"/>
                <a:ea typeface="Century Gothic"/>
                <a:cs typeface="Century Gothic"/>
                <a:sym typeface="Century Gothic"/>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Федеральный закон от 09.03.2022              № 51-ФЗ</a:t>
            </a:r>
            <a:endParaRPr sz="900" dirty="0">
              <a:solidFill>
                <a:schemeClr val="dk1"/>
              </a:solidFill>
              <a:latin typeface="Century Gothic"/>
              <a:ea typeface="Century Gothic"/>
              <a:cs typeface="Century Gothic"/>
              <a:sym typeface="Century Gothic"/>
            </a:endParaRPr>
          </a:p>
        </p:txBody>
      </p:sp>
      <p:pic>
        <p:nvPicPr>
          <p:cNvPr id="255" name="Google Shape;255;p4"/>
          <p:cNvPicPr preferRelativeResize="0"/>
          <p:nvPr/>
        </p:nvPicPr>
        <p:blipFill rotWithShape="1">
          <a:blip r:embed="rId11">
            <a:alphaModFix/>
          </a:blip>
          <a:srcRect/>
          <a:stretch/>
        </p:blipFill>
        <p:spPr>
          <a:xfrm>
            <a:off x="11405548" y="-13527"/>
            <a:ext cx="786452" cy="932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
          <p:cNvSpPr txBox="1">
            <a:spLocks noGrp="1"/>
          </p:cNvSpPr>
          <p:nvPr>
            <p:ph type="title"/>
          </p:nvPr>
        </p:nvSpPr>
        <p:spPr>
          <a:xfrm>
            <a:off x="1946972" y="766723"/>
            <a:ext cx="8911687" cy="4748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1800"/>
              <a:buFont typeface="Century Gothic"/>
              <a:buNone/>
            </a:pPr>
            <a:r>
              <a:rPr lang="ru-RU" sz="1800"/>
              <a:t>Федеральные меры поддержки</a:t>
            </a:r>
            <a:endParaRPr/>
          </a:p>
        </p:txBody>
      </p:sp>
      <p:sp>
        <p:nvSpPr>
          <p:cNvPr id="261" name="Google Shape;261;p5"/>
          <p:cNvSpPr/>
          <p:nvPr/>
        </p:nvSpPr>
        <p:spPr>
          <a:xfrm>
            <a:off x="2122415" y="1333851"/>
            <a:ext cx="2248249" cy="2025335"/>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2" name="Google Shape;262;p5"/>
          <p:cNvSpPr txBox="1"/>
          <p:nvPr/>
        </p:nvSpPr>
        <p:spPr>
          <a:xfrm>
            <a:off x="2877424" y="1359016"/>
            <a:ext cx="141773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Освобождение IT-компаний от налога на прибыль</a:t>
            </a:r>
            <a:endParaRPr/>
          </a:p>
        </p:txBody>
      </p:sp>
      <p:pic>
        <p:nvPicPr>
          <p:cNvPr id="263" name="Google Shape;263;p5"/>
          <p:cNvPicPr preferRelativeResize="0"/>
          <p:nvPr/>
        </p:nvPicPr>
        <p:blipFill rotWithShape="1">
          <a:blip r:embed="rId3">
            <a:alphaModFix/>
          </a:blip>
          <a:srcRect/>
          <a:stretch/>
        </p:blipFill>
        <p:spPr>
          <a:xfrm>
            <a:off x="2336564" y="1445490"/>
            <a:ext cx="465359" cy="467524"/>
          </a:xfrm>
          <a:prstGeom prst="rect">
            <a:avLst/>
          </a:prstGeom>
          <a:noFill/>
          <a:ln>
            <a:noFill/>
          </a:ln>
        </p:spPr>
      </p:pic>
      <p:sp>
        <p:nvSpPr>
          <p:cNvPr id="264" name="Google Shape;264;p5"/>
          <p:cNvSpPr txBox="1"/>
          <p:nvPr/>
        </p:nvSpPr>
        <p:spPr>
          <a:xfrm>
            <a:off x="2252674" y="2004969"/>
            <a:ext cx="2117989" cy="13542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000" dirty="0">
                <a:solidFill>
                  <a:schemeClr val="dk1"/>
                </a:solidFill>
                <a:latin typeface="Century Gothic"/>
                <a:ea typeface="Century Gothic"/>
                <a:cs typeface="Century Gothic"/>
                <a:sym typeface="Century Gothic"/>
              </a:rPr>
              <a:t>IT-компании, которые ранее платили налог на прибыль по ставке 3%, полностью освободят от уплаты налога на прибыль в 2022-2024 годах.</a:t>
            </a:r>
            <a:endParaRPr dirty="0"/>
          </a:p>
          <a:p>
            <a:pPr marL="0" marR="0" lvl="0" indent="0" algn="l"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Указ Президента Российской Федерации от 02.03.2022 № 83</a:t>
            </a:r>
            <a:endParaRPr sz="800" dirty="0">
              <a:solidFill>
                <a:schemeClr val="dk1"/>
              </a:solidFill>
              <a:latin typeface="Century Gothic"/>
              <a:ea typeface="Century Gothic"/>
              <a:cs typeface="Century Gothic"/>
              <a:sym typeface="Century Gothic"/>
            </a:endParaRPr>
          </a:p>
        </p:txBody>
      </p:sp>
      <p:sp>
        <p:nvSpPr>
          <p:cNvPr id="265" name="Google Shape;265;p5"/>
          <p:cNvSpPr/>
          <p:nvPr/>
        </p:nvSpPr>
        <p:spPr>
          <a:xfrm>
            <a:off x="2013358" y="3498814"/>
            <a:ext cx="2357305" cy="3241627"/>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6" name="Google Shape;266;p5"/>
          <p:cNvSpPr txBox="1"/>
          <p:nvPr/>
        </p:nvSpPr>
        <p:spPr>
          <a:xfrm>
            <a:off x="2757716" y="3498815"/>
            <a:ext cx="167779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Мораторий на проверки IT-компаний</a:t>
            </a:r>
            <a:endParaRPr/>
          </a:p>
        </p:txBody>
      </p:sp>
      <p:pic>
        <p:nvPicPr>
          <p:cNvPr id="267" name="Google Shape;267;p5"/>
          <p:cNvPicPr preferRelativeResize="0"/>
          <p:nvPr/>
        </p:nvPicPr>
        <p:blipFill rotWithShape="1">
          <a:blip r:embed="rId5">
            <a:alphaModFix/>
          </a:blip>
          <a:srcRect/>
          <a:stretch/>
        </p:blipFill>
        <p:spPr>
          <a:xfrm>
            <a:off x="2313263" y="3597564"/>
            <a:ext cx="444453" cy="301361"/>
          </a:xfrm>
          <a:prstGeom prst="rect">
            <a:avLst/>
          </a:prstGeom>
          <a:noFill/>
          <a:ln>
            <a:noFill/>
          </a:ln>
        </p:spPr>
      </p:pic>
      <p:sp>
        <p:nvSpPr>
          <p:cNvPr id="268" name="Google Shape;268;p5"/>
          <p:cNvSpPr txBox="1"/>
          <p:nvPr/>
        </p:nvSpPr>
        <p:spPr>
          <a:xfrm>
            <a:off x="2122414" y="3908897"/>
            <a:ext cx="2237600" cy="29546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Для IT-компаний, которые включены в специальный реестр аккредитованных организаций </a:t>
            </a:r>
            <a:r>
              <a:rPr lang="ru-RU" sz="900" dirty="0" err="1">
                <a:solidFill>
                  <a:schemeClr val="dk1"/>
                </a:solidFill>
                <a:latin typeface="Century Gothic"/>
                <a:ea typeface="Century Gothic"/>
                <a:cs typeface="Century Gothic"/>
                <a:sym typeface="Century Gothic"/>
              </a:rPr>
              <a:t>Минцифры</a:t>
            </a:r>
            <a:r>
              <a:rPr lang="ru-RU" sz="900" dirty="0">
                <a:solidFill>
                  <a:schemeClr val="dk1"/>
                </a:solidFill>
                <a:latin typeface="Century Gothic"/>
                <a:ea typeface="Century Gothic"/>
                <a:cs typeface="Century Gothic"/>
                <a:sym typeface="Century Gothic"/>
              </a:rPr>
              <a:t>, будет действовать трёхлетний мораторий на проведение плановых государственных и муниципальных проверок.</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ФНС России приостановила выездные (в том числе повторные) налоговые проверки IT-компаний до 3 марта 2025 года. Исключение составляют только те проверки, которые назначены с согласия руководства вышестоящего налогового органа или ФНС России.</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24.03.2022 № </a:t>
            </a:r>
            <a:r>
              <a:rPr lang="ru-RU" sz="800" u="sng" dirty="0" smtClean="0">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448</a:t>
            </a:r>
            <a:r>
              <a:rPr lang="ru-RU" sz="800" u="sng" dirty="0" smtClean="0">
                <a:solidFill>
                  <a:schemeClr val="dk1"/>
                </a:solidFill>
                <a:latin typeface="Century Gothic"/>
                <a:ea typeface="Century Gothic"/>
                <a:cs typeface="Century Gothic"/>
                <a:sym typeface="Century Gothic"/>
              </a:rPr>
              <a:t> </a:t>
            </a:r>
            <a:r>
              <a:rPr lang="ru-RU" sz="800" u="sng" dirty="0" smtClean="0">
                <a:solidFill>
                  <a:srgbClr val="FF0000"/>
                </a:solidFill>
                <a:latin typeface="Century Gothic"/>
                <a:ea typeface="Century Gothic"/>
                <a:cs typeface="Century Gothic"/>
                <a:sym typeface="Century Gothic"/>
              </a:rPr>
              <a:t>(ред. от 04.02.2023)</a:t>
            </a:r>
            <a:endParaRPr sz="800" dirty="0">
              <a:solidFill>
                <a:srgbClr val="FF0000"/>
              </a:solidFill>
              <a:latin typeface="Century Gothic"/>
              <a:ea typeface="Century Gothic"/>
              <a:cs typeface="Century Gothic"/>
              <a:sym typeface="Century Gothic"/>
            </a:endParaRPr>
          </a:p>
        </p:txBody>
      </p:sp>
      <p:sp>
        <p:nvSpPr>
          <p:cNvPr id="269" name="Google Shape;269;p5"/>
          <p:cNvSpPr/>
          <p:nvPr/>
        </p:nvSpPr>
        <p:spPr>
          <a:xfrm>
            <a:off x="4647502" y="1359017"/>
            <a:ext cx="2419512" cy="4739678"/>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0" name="Google Shape;270;p5"/>
          <p:cNvSpPr txBox="1"/>
          <p:nvPr/>
        </p:nvSpPr>
        <p:spPr>
          <a:xfrm>
            <a:off x="5326995" y="1423215"/>
            <a:ext cx="161511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Льготные кредиты для IT-компаний</a:t>
            </a:r>
            <a:endParaRPr/>
          </a:p>
        </p:txBody>
      </p:sp>
      <p:sp>
        <p:nvSpPr>
          <p:cNvPr id="271" name="Google Shape;271;p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272" name="Google Shape;272;p5"/>
          <p:cNvPicPr preferRelativeResize="0"/>
          <p:nvPr/>
        </p:nvPicPr>
        <p:blipFill rotWithShape="1">
          <a:blip r:embed="rId7">
            <a:alphaModFix/>
          </a:blip>
          <a:srcRect/>
          <a:stretch/>
        </p:blipFill>
        <p:spPr>
          <a:xfrm>
            <a:off x="4962760" y="1477757"/>
            <a:ext cx="325826" cy="341360"/>
          </a:xfrm>
          <a:prstGeom prst="rect">
            <a:avLst/>
          </a:prstGeom>
          <a:noFill/>
          <a:ln>
            <a:noFill/>
          </a:ln>
        </p:spPr>
      </p:pic>
      <p:sp>
        <p:nvSpPr>
          <p:cNvPr id="273" name="Google Shape;273;p5"/>
          <p:cNvSpPr txBox="1"/>
          <p:nvPr/>
        </p:nvSpPr>
        <p:spPr>
          <a:xfrm>
            <a:off x="4712351" y="1851378"/>
            <a:ext cx="2354662" cy="43396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Из резервного фонда Правительства выделено финансирование на субсидирование процентной ставки по кредитам для компаний, работающих в сфере цифровых технологий, – она не должна превышать 3%. Это позволит обеспечить льготы для реализации как минимум 75 проектов по цифровой трансформации.</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1. Российские организации, реализующие проекты по разработке и (или) внедрению проектов по цифровой трансформации на основе российских решений, могут получить кредит по льготной ставе от 1 до 5 % годовых;</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2. Аккредитованные IT-организации могут получить льготный кредит на реализацию новых проектов по льготной ставке до 3 % годовых.</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Размер льготного кредита может составить от 5 млн рублей до 5 млрд рублей на реализацию проектов, и от 500 млн рублей до 10 млрд рублей на реализацию программ.</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Распоряжение Правительства РФ  от 01.04.2022 № </a:t>
            </a:r>
            <a:r>
              <a:rPr lang="ru-RU" sz="800" u="sng" dirty="0" smtClean="0">
                <a:solidFill>
                  <a:schemeClr val="dk1"/>
                </a:solidFill>
                <a:latin typeface="Century Gothic"/>
                <a:ea typeface="Century Gothic"/>
                <a:cs typeface="Century Gothic"/>
                <a:sym typeface="Century Gothic"/>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714-р</a:t>
            </a:r>
            <a:r>
              <a:rPr lang="ru-RU" sz="800" u="sng" dirty="0" smtClean="0">
                <a:solidFill>
                  <a:schemeClr val="dk1"/>
                </a:solidFill>
                <a:latin typeface="Century Gothic"/>
                <a:ea typeface="Century Gothic"/>
                <a:cs typeface="Century Gothic"/>
                <a:sym typeface="Century Gothic"/>
              </a:rPr>
              <a:t> (</a:t>
            </a:r>
            <a:r>
              <a:rPr lang="ru-RU" sz="800" u="sng" dirty="0" smtClean="0">
                <a:solidFill>
                  <a:srgbClr val="FF0000"/>
                </a:solidFill>
                <a:latin typeface="Century Gothic"/>
                <a:ea typeface="Century Gothic"/>
                <a:cs typeface="Century Gothic"/>
                <a:sym typeface="Century Gothic"/>
              </a:rPr>
              <a:t>ред. от 30.11.2022)</a:t>
            </a:r>
            <a:endParaRPr sz="800" dirty="0">
              <a:solidFill>
                <a:srgbClr val="FF0000"/>
              </a:solidFill>
              <a:latin typeface="Century Gothic"/>
              <a:ea typeface="Century Gothic"/>
              <a:cs typeface="Century Gothic"/>
              <a:sym typeface="Century Gothic"/>
            </a:endParaRPr>
          </a:p>
        </p:txBody>
      </p:sp>
      <p:sp>
        <p:nvSpPr>
          <p:cNvPr id="274" name="Google Shape;274;p5"/>
          <p:cNvSpPr/>
          <p:nvPr/>
        </p:nvSpPr>
        <p:spPr>
          <a:xfrm>
            <a:off x="7382312" y="1333851"/>
            <a:ext cx="2419512" cy="4869717"/>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5" name="Google Shape;275;p5"/>
          <p:cNvSpPr txBox="1"/>
          <p:nvPr/>
        </p:nvSpPr>
        <p:spPr>
          <a:xfrm>
            <a:off x="8176951" y="1402253"/>
            <a:ext cx="169805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Гранты на IT-проекты для российских компаний</a:t>
            </a:r>
            <a:endParaRPr/>
          </a:p>
        </p:txBody>
      </p:sp>
      <p:pic>
        <p:nvPicPr>
          <p:cNvPr id="276" name="Google Shape;276;p5"/>
          <p:cNvPicPr preferRelativeResize="0"/>
          <p:nvPr/>
        </p:nvPicPr>
        <p:blipFill rotWithShape="1">
          <a:blip r:embed="rId9">
            <a:alphaModFix/>
          </a:blip>
          <a:srcRect/>
          <a:stretch/>
        </p:blipFill>
        <p:spPr>
          <a:xfrm>
            <a:off x="7603004" y="1423215"/>
            <a:ext cx="573947" cy="573947"/>
          </a:xfrm>
          <a:prstGeom prst="rect">
            <a:avLst/>
          </a:prstGeom>
          <a:noFill/>
          <a:ln>
            <a:noFill/>
          </a:ln>
        </p:spPr>
      </p:pic>
      <p:sp>
        <p:nvSpPr>
          <p:cNvPr id="277" name="Google Shape;277;p5"/>
          <p:cNvSpPr txBox="1"/>
          <p:nvPr/>
        </p:nvSpPr>
        <p:spPr>
          <a:xfrm>
            <a:off x="7535055" y="1956251"/>
            <a:ext cx="2114025" cy="4247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Правительство расширило </a:t>
            </a:r>
            <a:r>
              <a:rPr lang="ru-RU" sz="900" dirty="0" err="1">
                <a:solidFill>
                  <a:schemeClr val="dk1"/>
                </a:solidFill>
                <a:latin typeface="Century Gothic"/>
                <a:ea typeface="Century Gothic"/>
                <a:cs typeface="Century Gothic"/>
                <a:sym typeface="Century Gothic"/>
              </a:rPr>
              <a:t>грантовую</a:t>
            </a:r>
            <a:r>
              <a:rPr lang="ru-RU" sz="900" dirty="0">
                <a:solidFill>
                  <a:schemeClr val="dk1"/>
                </a:solidFill>
                <a:latin typeface="Century Gothic"/>
                <a:ea typeface="Century Gothic"/>
                <a:cs typeface="Century Gothic"/>
                <a:sym typeface="Century Gothic"/>
              </a:rPr>
              <a:t> поддержку отечественных IT-компаний.</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Внесены изменения в правила предоставления субсидий  российским фондам, которые выдают гранты IT-компаниям на разработки в сфере информационных технологий. Теперь такие компании могут  рассчитывать на гранты, покрывающие 80% стоимости проектов, а по отдельным программам для </a:t>
            </a:r>
            <a:r>
              <a:rPr lang="ru-RU" sz="900" dirty="0" err="1">
                <a:solidFill>
                  <a:schemeClr val="dk1"/>
                </a:solidFill>
                <a:latin typeface="Century Gothic"/>
                <a:ea typeface="Century Gothic"/>
                <a:cs typeface="Century Gothic"/>
                <a:sym typeface="Century Gothic"/>
              </a:rPr>
              <a:t>стартапов</a:t>
            </a:r>
            <a:r>
              <a:rPr lang="ru-RU" sz="900" dirty="0">
                <a:solidFill>
                  <a:schemeClr val="dk1"/>
                </a:solidFill>
                <a:latin typeface="Century Gothic"/>
                <a:ea typeface="Century Gothic"/>
                <a:cs typeface="Century Gothic"/>
                <a:sym typeface="Century Gothic"/>
              </a:rPr>
              <a:t> до 100%. </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Эти меры позволят ускорить </a:t>
            </a:r>
            <a:r>
              <a:rPr lang="ru-RU" sz="900" dirty="0" err="1">
                <a:solidFill>
                  <a:schemeClr val="dk1"/>
                </a:solidFill>
                <a:latin typeface="Century Gothic"/>
                <a:ea typeface="Century Gothic"/>
                <a:cs typeface="Century Gothic"/>
                <a:sym typeface="Century Gothic"/>
              </a:rPr>
              <a:t>импортозамещение</a:t>
            </a:r>
            <a:r>
              <a:rPr lang="ru-RU" sz="900" dirty="0">
                <a:solidFill>
                  <a:schemeClr val="dk1"/>
                </a:solidFill>
                <a:latin typeface="Century Gothic"/>
                <a:ea typeface="Century Gothic"/>
                <a:cs typeface="Century Gothic"/>
                <a:sym typeface="Century Gothic"/>
              </a:rPr>
              <a:t>, снизить негативные последствия санкций и предотвратить отток специалистов за границу.</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Ранее на поддержку IT-отрасли в 2022 году из резервного фонда Правительства было выделено 21,5 млрд рублей. Из них 14 млрд рублей предусмотрены на гранты. </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Постановления Правительства РФ от 06.04.2022 №</a:t>
            </a:r>
            <a:r>
              <a:rPr lang="ru-RU" sz="800" u="sng" dirty="0">
                <a:solidFill>
                  <a:schemeClr val="dk1"/>
                </a:solidFill>
                <a:latin typeface="Century Gothic"/>
                <a:ea typeface="Century Gothic"/>
                <a:cs typeface="Century Gothic"/>
                <a:sym typeface="Century Gothic"/>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ru-RU" sz="800" u="sng" dirty="0" smtClean="0">
                <a:solidFill>
                  <a:schemeClr val="dk1"/>
                </a:solidFill>
                <a:latin typeface="Century Gothic"/>
                <a:ea typeface="Century Gothic"/>
                <a:cs typeface="Century Gothic"/>
                <a:sym typeface="Century Gothic"/>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598</a:t>
            </a:r>
            <a:r>
              <a:rPr lang="ru-RU" sz="800" u="sng" dirty="0" smtClean="0">
                <a:solidFill>
                  <a:schemeClr val="dk1"/>
                </a:solidFill>
                <a:latin typeface="Century Gothic"/>
                <a:ea typeface="Century Gothic"/>
                <a:cs typeface="Century Gothic"/>
                <a:sym typeface="Century Gothic"/>
              </a:rPr>
              <a:t> </a:t>
            </a:r>
            <a:r>
              <a:rPr lang="ru-RU" sz="800" u="sng" dirty="0" smtClean="0">
                <a:solidFill>
                  <a:srgbClr val="FF0000"/>
                </a:solidFill>
                <a:latin typeface="Century Gothic"/>
                <a:ea typeface="Century Gothic"/>
                <a:cs typeface="Century Gothic"/>
                <a:sym typeface="Century Gothic"/>
              </a:rPr>
              <a:t>(ред. от 22.11.2022)</a:t>
            </a:r>
            <a:r>
              <a:rPr lang="ru-RU" sz="800" dirty="0" smtClean="0">
                <a:solidFill>
                  <a:srgbClr val="FF0000"/>
                </a:solidFill>
                <a:latin typeface="Century Gothic"/>
                <a:ea typeface="Century Gothic"/>
                <a:cs typeface="Century Gothic"/>
                <a:sym typeface="Century Gothic"/>
              </a:rPr>
              <a:t>, </a:t>
            </a:r>
            <a:r>
              <a:rPr lang="ru-RU" sz="800" u="sng" dirty="0">
                <a:solidFill>
                  <a:schemeClr val="dk1"/>
                </a:solidFill>
                <a:latin typeface="Century Gothic"/>
                <a:ea typeface="Century Gothic"/>
                <a:cs typeface="Century Gothic"/>
                <a:sym typeface="Century Gothic"/>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599, </a:t>
            </a:r>
            <a:r>
              <a:rPr lang="ru-RU" sz="800" u="sng" dirty="0">
                <a:solidFill>
                  <a:schemeClr val="dk1"/>
                </a:solidFill>
                <a:latin typeface="Century Gothic"/>
                <a:ea typeface="Century Gothic"/>
                <a:cs typeface="Century Gothic"/>
                <a:sym typeface="Century Gothic"/>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601</a:t>
            </a:r>
            <a:endParaRPr sz="800" dirty="0">
              <a:solidFill>
                <a:schemeClr val="dk1"/>
              </a:solidFill>
              <a:latin typeface="Century Gothic"/>
              <a:ea typeface="Century Gothic"/>
              <a:cs typeface="Century Gothic"/>
              <a:sym typeface="Century Gothic"/>
            </a:endParaRPr>
          </a:p>
        </p:txBody>
      </p:sp>
      <p:sp>
        <p:nvSpPr>
          <p:cNvPr id="278" name="Google Shape;278;p5"/>
          <p:cNvSpPr/>
          <p:nvPr/>
        </p:nvSpPr>
        <p:spPr>
          <a:xfrm>
            <a:off x="10005134" y="1333852"/>
            <a:ext cx="2041864" cy="4226314"/>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9" name="Google Shape;279;p5"/>
          <p:cNvSpPr txBox="1"/>
          <p:nvPr/>
        </p:nvSpPr>
        <p:spPr>
          <a:xfrm>
            <a:off x="10443719" y="1402253"/>
            <a:ext cx="165384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Льготные кредиты для системообразующих IT-организаций</a:t>
            </a:r>
            <a:endParaRPr/>
          </a:p>
        </p:txBody>
      </p:sp>
      <p:pic>
        <p:nvPicPr>
          <p:cNvPr id="280" name="Google Shape;280;p5"/>
          <p:cNvPicPr preferRelativeResize="0"/>
          <p:nvPr/>
        </p:nvPicPr>
        <p:blipFill rotWithShape="1">
          <a:blip r:embed="rId13">
            <a:alphaModFix/>
          </a:blip>
          <a:srcRect/>
          <a:stretch/>
        </p:blipFill>
        <p:spPr>
          <a:xfrm>
            <a:off x="10092313" y="1445490"/>
            <a:ext cx="389233" cy="389233"/>
          </a:xfrm>
          <a:prstGeom prst="rect">
            <a:avLst/>
          </a:prstGeom>
          <a:noFill/>
          <a:ln>
            <a:noFill/>
          </a:ln>
        </p:spPr>
      </p:pic>
      <p:sp>
        <p:nvSpPr>
          <p:cNvPr id="281" name="Google Shape;281;p5"/>
          <p:cNvSpPr txBox="1"/>
          <p:nvPr/>
        </p:nvSpPr>
        <p:spPr>
          <a:xfrm>
            <a:off x="10069585" y="1913014"/>
            <a:ext cx="1874203" cy="36471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Системообразующие организации, ведущие деятельность в сфере информационных технологий, смогут получить кредиты на пополнение оборотных средств по льготной ставке 11% годовых.</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На субсидирование процентной ставки из резервного фонда Правительства выделено 3 млрд рублей. По оценке </a:t>
            </a:r>
            <a:r>
              <a:rPr lang="ru-RU" sz="900" dirty="0" err="1">
                <a:solidFill>
                  <a:schemeClr val="dk1"/>
                </a:solidFill>
                <a:latin typeface="Century Gothic"/>
                <a:ea typeface="Century Gothic"/>
                <a:cs typeface="Century Gothic"/>
                <a:sym typeface="Century Gothic"/>
              </a:rPr>
              <a:t>Минцифры</a:t>
            </a:r>
            <a:r>
              <a:rPr lang="ru-RU" sz="900" dirty="0">
                <a:solidFill>
                  <a:schemeClr val="dk1"/>
                </a:solidFill>
                <a:latin typeface="Century Gothic"/>
                <a:ea typeface="Century Gothic"/>
                <a:cs typeface="Century Gothic"/>
                <a:sym typeface="Century Gothic"/>
              </a:rPr>
              <a:t>, объём выданных кредитов может составить не менее 54,5 млрд рублей.</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Это решение позволит поддержать финансово-экономическое состояние компаний, разрабатывающих отечественные IT-решения. </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от 26.04.2022           № </a:t>
            </a:r>
            <a:r>
              <a:rPr lang="ru-RU" sz="800" u="sng" dirty="0" smtClean="0">
                <a:solidFill>
                  <a:srgbClr val="FF0000"/>
                </a:solidFill>
                <a:latin typeface="Century Gothic"/>
                <a:ea typeface="Century Gothic"/>
                <a:cs typeface="Century Gothic"/>
                <a:sym typeface="Century Gothic"/>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754</a:t>
            </a:r>
            <a:r>
              <a:rPr lang="ru-RU" sz="800" u="sng" dirty="0" smtClean="0">
                <a:solidFill>
                  <a:srgbClr val="FF0000"/>
                </a:solidFill>
                <a:latin typeface="Century Gothic"/>
                <a:ea typeface="Century Gothic"/>
                <a:cs typeface="Century Gothic"/>
                <a:sym typeface="Century Gothic"/>
              </a:rPr>
              <a:t> (ред. от 22.12.2022)</a:t>
            </a:r>
            <a:endParaRPr sz="800" dirty="0">
              <a:solidFill>
                <a:srgbClr val="FF0000"/>
              </a:solidFill>
              <a:latin typeface="Century Gothic"/>
              <a:ea typeface="Century Gothic"/>
              <a:cs typeface="Century Gothic"/>
              <a:sym typeface="Century Gothic"/>
            </a:endParaRPr>
          </a:p>
        </p:txBody>
      </p:sp>
      <p:pic>
        <p:nvPicPr>
          <p:cNvPr id="282" name="Google Shape;282;p5"/>
          <p:cNvPicPr preferRelativeResize="0"/>
          <p:nvPr/>
        </p:nvPicPr>
        <p:blipFill rotWithShape="1">
          <a:blip r:embed="rId15">
            <a:alphaModFix/>
          </a:blip>
          <a:srcRect/>
          <a:stretch/>
        </p:blipFill>
        <p:spPr>
          <a:xfrm>
            <a:off x="11427319" y="0"/>
            <a:ext cx="786452" cy="932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
          <p:cNvSpPr txBox="1">
            <a:spLocks noGrp="1"/>
          </p:cNvSpPr>
          <p:nvPr>
            <p:ph type="title"/>
          </p:nvPr>
        </p:nvSpPr>
        <p:spPr>
          <a:xfrm>
            <a:off x="1776177" y="828296"/>
            <a:ext cx="8911687" cy="45008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1800"/>
              <a:buFont typeface="Century Gothic"/>
              <a:buNone/>
            </a:pPr>
            <a:r>
              <a:rPr lang="ru-RU" sz="1800"/>
              <a:t>Федеральные меры поддержки</a:t>
            </a:r>
            <a:endParaRPr/>
          </a:p>
        </p:txBody>
      </p:sp>
      <p:sp>
        <p:nvSpPr>
          <p:cNvPr id="288" name="Google Shape;288;p6"/>
          <p:cNvSpPr/>
          <p:nvPr/>
        </p:nvSpPr>
        <p:spPr>
          <a:xfrm>
            <a:off x="850719" y="1436216"/>
            <a:ext cx="2156631" cy="3595456"/>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9" name="Google Shape;289;p6"/>
          <p:cNvSpPr txBox="1"/>
          <p:nvPr/>
        </p:nvSpPr>
        <p:spPr>
          <a:xfrm>
            <a:off x="1268039" y="1468208"/>
            <a:ext cx="150032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Гранты на создание комплектующих</a:t>
            </a:r>
            <a:endParaRPr dirty="0"/>
          </a:p>
        </p:txBody>
      </p:sp>
      <p:pic>
        <p:nvPicPr>
          <p:cNvPr id="290" name="Google Shape;290;p6"/>
          <p:cNvPicPr preferRelativeResize="0"/>
          <p:nvPr/>
        </p:nvPicPr>
        <p:blipFill rotWithShape="1">
          <a:blip r:embed="rId3">
            <a:alphaModFix/>
          </a:blip>
          <a:srcRect/>
          <a:stretch/>
        </p:blipFill>
        <p:spPr>
          <a:xfrm>
            <a:off x="987758" y="1800058"/>
            <a:ext cx="370280" cy="309071"/>
          </a:xfrm>
          <a:prstGeom prst="rect">
            <a:avLst/>
          </a:prstGeom>
          <a:noFill/>
          <a:ln>
            <a:noFill/>
          </a:ln>
        </p:spPr>
      </p:pic>
      <p:sp>
        <p:nvSpPr>
          <p:cNvPr id="291" name="Google Shape;291;p6"/>
          <p:cNvSpPr txBox="1"/>
          <p:nvPr/>
        </p:nvSpPr>
        <p:spPr>
          <a:xfrm>
            <a:off x="939888" y="1800058"/>
            <a:ext cx="2156631" cy="32316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Увеличена доля государственного финансирования в грантах на создание отечественных комплектующих для различных отраслей промышленности.</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Если раньше для получения гранта от АНО «Агентство по технологическому развитию» разработчик должен был привлечь не менее 20% собственных средств под реализацию конкретного проекта, то теперь это условие снимается. Государство в лице агентства готово выделить до 100% финансирования на создание российских аналогов комплектующих.</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31.03.2022 № 522 </a:t>
            </a:r>
            <a:r>
              <a:rPr lang="ru-RU" sz="800" u="sng" dirty="0" smtClean="0">
                <a:solidFill>
                  <a:schemeClr val="dk1"/>
                </a:solidFill>
                <a:latin typeface="Century Gothic"/>
                <a:ea typeface="Century Gothic"/>
                <a:cs typeface="Century Gothic"/>
                <a:sym typeface="Century Gothic"/>
              </a:rPr>
              <a:t> </a:t>
            </a:r>
            <a:r>
              <a:rPr lang="ru-RU" sz="800" u="sng" dirty="0" smtClean="0">
                <a:solidFill>
                  <a:srgbClr val="FF0000"/>
                </a:solidFill>
                <a:latin typeface="Century Gothic"/>
                <a:ea typeface="Century Gothic"/>
                <a:cs typeface="Century Gothic"/>
                <a:sym typeface="Century Gothic"/>
              </a:rPr>
              <a:t>(от 14.04.2022)</a:t>
            </a:r>
            <a:endParaRPr sz="800" dirty="0">
              <a:solidFill>
                <a:srgbClr val="FF0000"/>
              </a:solidFill>
              <a:latin typeface="Century Gothic"/>
              <a:ea typeface="Century Gothic"/>
              <a:cs typeface="Century Gothic"/>
              <a:sym typeface="Century Gothic"/>
            </a:endParaRPr>
          </a:p>
        </p:txBody>
      </p:sp>
      <p:sp>
        <p:nvSpPr>
          <p:cNvPr id="292" name="Google Shape;292;p6"/>
          <p:cNvSpPr/>
          <p:nvPr/>
        </p:nvSpPr>
        <p:spPr>
          <a:xfrm>
            <a:off x="3541868" y="1401201"/>
            <a:ext cx="2156631" cy="4483222"/>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3" name="Google Shape;293;p6"/>
          <p:cNvSpPr txBox="1"/>
          <p:nvPr/>
        </p:nvSpPr>
        <p:spPr>
          <a:xfrm>
            <a:off x="4142269" y="1476678"/>
            <a:ext cx="155951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Гранты молодым предпринимателям</a:t>
            </a:r>
            <a:endParaRPr dirty="0"/>
          </a:p>
        </p:txBody>
      </p:sp>
      <p:pic>
        <p:nvPicPr>
          <p:cNvPr id="294" name="Google Shape;294;p6"/>
          <p:cNvPicPr preferRelativeResize="0"/>
          <p:nvPr/>
        </p:nvPicPr>
        <p:blipFill rotWithShape="1">
          <a:blip r:embed="rId5">
            <a:alphaModFix/>
          </a:blip>
          <a:srcRect/>
          <a:stretch/>
        </p:blipFill>
        <p:spPr>
          <a:xfrm>
            <a:off x="3664354" y="1476678"/>
            <a:ext cx="477915" cy="477915"/>
          </a:xfrm>
          <a:prstGeom prst="rect">
            <a:avLst/>
          </a:prstGeom>
          <a:noFill/>
          <a:ln>
            <a:noFill/>
          </a:ln>
        </p:spPr>
      </p:pic>
      <p:sp>
        <p:nvSpPr>
          <p:cNvPr id="295" name="Google Shape;295;p6"/>
          <p:cNvSpPr txBox="1"/>
          <p:nvPr/>
        </p:nvSpPr>
        <p:spPr>
          <a:xfrm>
            <a:off x="3664354" y="1954593"/>
            <a:ext cx="2156631" cy="42011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Гранты на создание или развитие своих проектов могут получить ИП и юридические лица, основанные предпринимателями в возрасте от 14 до 25 лет (включительно). До 18 лет – с разрешения родителей. При этом, если речь о </a:t>
            </a:r>
            <a:r>
              <a:rPr lang="ru-RU" sz="900" dirty="0" err="1">
                <a:solidFill>
                  <a:schemeClr val="dk1"/>
                </a:solidFill>
                <a:latin typeface="Century Gothic"/>
                <a:ea typeface="Century Gothic"/>
                <a:cs typeface="Century Gothic"/>
                <a:sym typeface="Century Gothic"/>
              </a:rPr>
              <a:t>юрлице</a:t>
            </a:r>
            <a:r>
              <a:rPr lang="ru-RU" sz="900" dirty="0">
                <a:solidFill>
                  <a:schemeClr val="dk1"/>
                </a:solidFill>
                <a:latin typeface="Century Gothic"/>
                <a:ea typeface="Century Gothic"/>
                <a:cs typeface="Century Gothic"/>
                <a:sym typeface="Century Gothic"/>
              </a:rPr>
              <a:t>, то молодой человек должен владеть долей в компании не менее 50%.</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Размеры грантов составят от 100 до 500 тыс. рублей и до 1 млн рублей, если молодой предприниматель ведёт деятельность в Арктической зоне.</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Грант можно потратить на реализацию бизнес-проекта, в том числе на аренду и ремонт помещения, приобретение ПО, оргтехники, оборудования (если проект предполагает создание небольшого производства), оплату первых взносов по договорам лизинга, услуг связи   и т.п.</a:t>
            </a:r>
            <a:endParaRPr dirty="0"/>
          </a:p>
          <a:p>
            <a:pPr marL="0" marR="0" lvl="0" indent="0" algn="l"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19.03.2022 № 413 </a:t>
            </a:r>
            <a:endParaRPr sz="8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p:txBody>
      </p:sp>
      <p:sp>
        <p:nvSpPr>
          <p:cNvPr id="296" name="Google Shape;296;p6"/>
          <p:cNvSpPr/>
          <p:nvPr/>
        </p:nvSpPr>
        <p:spPr>
          <a:xfrm>
            <a:off x="6338656" y="1367162"/>
            <a:ext cx="2156631" cy="4061532"/>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7" name="Google Shape;297;p6"/>
          <p:cNvSpPr txBox="1"/>
          <p:nvPr/>
        </p:nvSpPr>
        <p:spPr>
          <a:xfrm>
            <a:off x="7012716" y="1384181"/>
            <a:ext cx="148257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Льготные займы промпредприятиям</a:t>
            </a:r>
            <a:endParaRPr/>
          </a:p>
        </p:txBody>
      </p:sp>
      <p:pic>
        <p:nvPicPr>
          <p:cNvPr id="298" name="Google Shape;298;p6"/>
          <p:cNvPicPr preferRelativeResize="0"/>
          <p:nvPr/>
        </p:nvPicPr>
        <p:blipFill rotWithShape="1">
          <a:blip r:embed="rId7">
            <a:alphaModFix/>
          </a:blip>
          <a:srcRect/>
          <a:stretch/>
        </p:blipFill>
        <p:spPr>
          <a:xfrm>
            <a:off x="6578883" y="1429306"/>
            <a:ext cx="340925" cy="340925"/>
          </a:xfrm>
          <a:prstGeom prst="rect">
            <a:avLst/>
          </a:prstGeom>
          <a:noFill/>
          <a:ln>
            <a:noFill/>
          </a:ln>
        </p:spPr>
      </p:pic>
      <p:sp>
        <p:nvSpPr>
          <p:cNvPr id="299" name="Google Shape;299;p6"/>
          <p:cNvSpPr txBox="1"/>
          <p:nvPr/>
        </p:nvSpPr>
        <p:spPr>
          <a:xfrm>
            <a:off x="6342153" y="1801311"/>
            <a:ext cx="2114036" cy="35548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На предоставление льготных займов промышленным предприятиям, которые занимаются разработкой перспективных технологий и производством продукции, способной заменить зарубежные аналоги, будет дополнительно направлено 20 млрд рублей.</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Такая мера поможет реализовать не менее 50 проектов в этой сфере по широкому спектру отраслей.</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Средства, выделенные из резервного фонда Правительства, будут направлены Фонду развития промышленности, который затем предоставит предприятиям льготные займы.</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a:t>
            </a:r>
            <a:r>
              <a:rPr lang="ru-RU" sz="800" u="sng" dirty="0">
                <a:solidFill>
                  <a:schemeClr val="dk1"/>
                </a:solidFill>
                <a:latin typeface="Century Gothic"/>
                <a:ea typeface="Century Gothic"/>
                <a:cs typeface="Century Gothic"/>
                <a:sym typeface="Century Gothic"/>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Распоряжение Правительства РФ от 01.04.2022 № 711-р</a:t>
            </a:r>
            <a:endParaRPr sz="800" dirty="0">
              <a:solidFill>
                <a:schemeClr val="dk1"/>
              </a:solidFill>
              <a:latin typeface="Century Gothic"/>
              <a:ea typeface="Century Gothic"/>
              <a:cs typeface="Century Gothic"/>
              <a:sym typeface="Century Gothic"/>
            </a:endParaRPr>
          </a:p>
        </p:txBody>
      </p:sp>
      <p:sp>
        <p:nvSpPr>
          <p:cNvPr id="300" name="Google Shape;300;p6"/>
          <p:cNvSpPr/>
          <p:nvPr/>
        </p:nvSpPr>
        <p:spPr>
          <a:xfrm>
            <a:off x="8904096" y="1366425"/>
            <a:ext cx="2841061" cy="4483222"/>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1" name="Google Shape;301;p6"/>
          <p:cNvSpPr txBox="1"/>
          <p:nvPr/>
        </p:nvSpPr>
        <p:spPr>
          <a:xfrm>
            <a:off x="9724636" y="1401201"/>
            <a:ext cx="16995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Century Gothic"/>
                <a:ea typeface="Century Gothic"/>
                <a:cs typeface="Century Gothic"/>
                <a:sym typeface="Century Gothic"/>
              </a:rPr>
              <a:t>Льготные кредиты аграриям</a:t>
            </a:r>
            <a:endParaRPr/>
          </a:p>
        </p:txBody>
      </p:sp>
      <p:pic>
        <p:nvPicPr>
          <p:cNvPr id="302" name="Google Shape;302;p6"/>
          <p:cNvPicPr preferRelativeResize="0"/>
          <p:nvPr/>
        </p:nvPicPr>
        <p:blipFill rotWithShape="1">
          <a:blip r:embed="rId9">
            <a:alphaModFix/>
          </a:blip>
          <a:srcRect/>
          <a:stretch/>
        </p:blipFill>
        <p:spPr>
          <a:xfrm>
            <a:off x="9276315" y="1429306"/>
            <a:ext cx="340925" cy="340925"/>
          </a:xfrm>
          <a:prstGeom prst="rect">
            <a:avLst/>
          </a:prstGeom>
          <a:noFill/>
          <a:ln>
            <a:noFill/>
          </a:ln>
        </p:spPr>
      </p:pic>
      <p:sp>
        <p:nvSpPr>
          <p:cNvPr id="303" name="Google Shape;303;p6"/>
          <p:cNvSpPr txBox="1"/>
          <p:nvPr/>
        </p:nvSpPr>
        <p:spPr>
          <a:xfrm>
            <a:off x="8904096" y="1820538"/>
            <a:ext cx="2734530" cy="39703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На поддержку программы льготного кредитования сельхозпроизводителей дополнительно направлено 25 млрд рублей. Это поможет просубсидировать новые краткосрочные займы на общую сумму не менее 158 млрд рублей.</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Средства будут направлены из резервного фонда Правительства и пойдут на субсидирование кредитных организаций, которые предоставляют предприятиям агропромышленного комплекса льготные займы. Необходимость дополнительного финансирования связана с повышением ключевой ставки ЦБ с 9,5 до 20%.</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Льготная кредитная программа для аграриев была запущена в 2017 году. В её рамках сельхозпроизводители могут взять краткосрочный или инвестиционный кредит по ставке до 5% на развитие растениеводства и животноводства, а также на строительство, реконструкцию или модернизацию предприятий по переработке </a:t>
            </a:r>
            <a:r>
              <a:rPr lang="ru-RU" sz="900" dirty="0" err="1">
                <a:solidFill>
                  <a:schemeClr val="dk1"/>
                </a:solidFill>
                <a:latin typeface="Century Gothic"/>
                <a:ea typeface="Century Gothic"/>
                <a:cs typeface="Century Gothic"/>
                <a:sym typeface="Century Gothic"/>
              </a:rPr>
              <a:t>сельхозсырья</a:t>
            </a:r>
            <a:r>
              <a:rPr lang="ru-RU" sz="900" dirty="0">
                <a:solidFill>
                  <a:schemeClr val="dk1"/>
                </a:solidFill>
                <a:latin typeface="Century Gothic"/>
                <a:ea typeface="Century Gothic"/>
                <a:cs typeface="Century Gothic"/>
                <a:sym typeface="Century Gothic"/>
              </a:rPr>
              <a:t>. Льготный краткосрочный кредит выдаётся на срок до 1 года, инвестиционный – от 2 до 15 лет.</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Распоряжение Правительства РФ         от 09.03.2022 № </a:t>
            </a:r>
            <a:r>
              <a:rPr lang="ru-RU" sz="800" u="sng" dirty="0" smtClean="0">
                <a:solidFill>
                  <a:srgbClr val="FF0000"/>
                </a:solidFill>
                <a:latin typeface="Century Gothic"/>
                <a:ea typeface="Century Gothic"/>
                <a:cs typeface="Century Gothic"/>
                <a:sym typeface="Century Gothic"/>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435-р</a:t>
            </a:r>
            <a:r>
              <a:rPr lang="ru-RU" sz="800" u="sng" dirty="0" smtClean="0">
                <a:solidFill>
                  <a:srgbClr val="FF0000"/>
                </a:solidFill>
                <a:latin typeface="Century Gothic"/>
                <a:ea typeface="Century Gothic"/>
                <a:cs typeface="Century Gothic"/>
                <a:sym typeface="Century Gothic"/>
              </a:rPr>
              <a:t> (ред. от 29.10.2022)</a:t>
            </a:r>
            <a:endParaRPr sz="800" dirty="0">
              <a:solidFill>
                <a:srgbClr val="FF0000"/>
              </a:solidFill>
              <a:latin typeface="Century Gothic"/>
              <a:ea typeface="Century Gothic"/>
              <a:cs typeface="Century Gothic"/>
              <a:sym typeface="Century Gothic"/>
            </a:endParaRPr>
          </a:p>
        </p:txBody>
      </p:sp>
      <p:pic>
        <p:nvPicPr>
          <p:cNvPr id="304" name="Google Shape;304;p6"/>
          <p:cNvPicPr preferRelativeResize="0"/>
          <p:nvPr/>
        </p:nvPicPr>
        <p:blipFill rotWithShape="1">
          <a:blip r:embed="rId11">
            <a:alphaModFix/>
          </a:blip>
          <a:srcRect/>
          <a:stretch/>
        </p:blipFill>
        <p:spPr>
          <a:xfrm>
            <a:off x="11406739" y="-7566"/>
            <a:ext cx="786452" cy="932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7"/>
          <p:cNvSpPr txBox="1">
            <a:spLocks noGrp="1"/>
          </p:cNvSpPr>
          <p:nvPr>
            <p:ph type="title"/>
          </p:nvPr>
        </p:nvSpPr>
        <p:spPr>
          <a:xfrm>
            <a:off x="142202" y="467971"/>
            <a:ext cx="3847907" cy="45896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1800"/>
              <a:buFont typeface="Century Gothic"/>
              <a:buNone/>
            </a:pPr>
            <a:r>
              <a:rPr lang="ru-RU" sz="1800" dirty="0"/>
              <a:t>Федеральные меры поддержки</a:t>
            </a:r>
            <a:endParaRPr dirty="0"/>
          </a:p>
        </p:txBody>
      </p:sp>
      <p:sp>
        <p:nvSpPr>
          <p:cNvPr id="310" name="Google Shape;310;p7"/>
          <p:cNvSpPr/>
          <p:nvPr/>
        </p:nvSpPr>
        <p:spPr>
          <a:xfrm>
            <a:off x="426128" y="1343180"/>
            <a:ext cx="2343705" cy="4653848"/>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11" name="Google Shape;311;p7"/>
          <p:cNvSpPr txBox="1"/>
          <p:nvPr/>
        </p:nvSpPr>
        <p:spPr>
          <a:xfrm>
            <a:off x="1083537" y="1446631"/>
            <a:ext cx="149144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Льготные кредиты для инновационных МСП</a:t>
            </a:r>
            <a:endParaRPr dirty="0"/>
          </a:p>
        </p:txBody>
      </p:sp>
      <p:pic>
        <p:nvPicPr>
          <p:cNvPr id="312" name="Google Shape;312;p7"/>
          <p:cNvPicPr preferRelativeResize="0"/>
          <p:nvPr/>
        </p:nvPicPr>
        <p:blipFill rotWithShape="1">
          <a:blip r:embed="rId3">
            <a:alphaModFix/>
          </a:blip>
          <a:srcRect/>
          <a:stretch/>
        </p:blipFill>
        <p:spPr>
          <a:xfrm>
            <a:off x="595010" y="1528136"/>
            <a:ext cx="390988" cy="390988"/>
          </a:xfrm>
          <a:prstGeom prst="rect">
            <a:avLst/>
          </a:prstGeom>
          <a:noFill/>
          <a:ln>
            <a:noFill/>
          </a:ln>
        </p:spPr>
      </p:pic>
      <p:sp>
        <p:nvSpPr>
          <p:cNvPr id="313" name="Google Shape;313;p7"/>
          <p:cNvSpPr txBox="1"/>
          <p:nvPr/>
        </p:nvSpPr>
        <p:spPr>
          <a:xfrm>
            <a:off x="585925" y="2009566"/>
            <a:ext cx="2024109" cy="41088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Процентная ставка по льготным кредитам для малых и средних предприятий, выпускающих высокотехнологичную и инновационную продукцию составит 3%. Разницу между рыночной и льготной ставками кредитору возместит государство.</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Кредиты будут предоставляться на инвестиционные цели и на пополнение оборотных средств на срок до трёх лет. Максимальный размер кредита – 500 млн рублей.</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В федеральном бюджете на субсидирование процентных ставок по таким кредитам в ближайшие три года предусмотрено почти 4 млрд рублей. В 2022 году – 750 млн рублей, в 2023 году – 1,4 млрд рублей, в 2024-м – 1,8 млрд рублей.</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25.03.2022 № </a:t>
            </a:r>
            <a:r>
              <a:rPr lang="ru-RU" sz="800" u="sng" dirty="0" smtClean="0">
                <a:solidFill>
                  <a:srgbClr val="FF0000"/>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469</a:t>
            </a:r>
            <a:r>
              <a:rPr lang="ru-RU" sz="800" u="sng" dirty="0" smtClean="0">
                <a:solidFill>
                  <a:srgbClr val="FF0000"/>
                </a:solidFill>
                <a:latin typeface="Century Gothic"/>
                <a:ea typeface="Century Gothic"/>
                <a:cs typeface="Century Gothic"/>
                <a:sym typeface="Century Gothic"/>
              </a:rPr>
              <a:t> (от 28.12.2022)</a:t>
            </a:r>
            <a:endParaRPr sz="800" dirty="0">
              <a:solidFill>
                <a:srgbClr val="FF0000"/>
              </a:solidFill>
              <a:latin typeface="Century Gothic"/>
              <a:ea typeface="Century Gothic"/>
              <a:cs typeface="Century Gothic"/>
              <a:sym typeface="Century Gothic"/>
            </a:endParaRPr>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p:txBody>
      </p:sp>
      <p:sp>
        <p:nvSpPr>
          <p:cNvPr id="314" name="Google Shape;314;p7"/>
          <p:cNvSpPr/>
          <p:nvPr/>
        </p:nvSpPr>
        <p:spPr>
          <a:xfrm>
            <a:off x="3728852" y="1104405"/>
            <a:ext cx="3018177" cy="4953301"/>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15" name="Google Shape;315;p7"/>
          <p:cNvSpPr txBox="1"/>
          <p:nvPr/>
        </p:nvSpPr>
        <p:spPr>
          <a:xfrm>
            <a:off x="4789100" y="1272238"/>
            <a:ext cx="137603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Льготные кредиты для МСП</a:t>
            </a:r>
            <a:endParaRPr dirty="0"/>
          </a:p>
        </p:txBody>
      </p:sp>
      <p:pic>
        <p:nvPicPr>
          <p:cNvPr id="316" name="Google Shape;316;p7"/>
          <p:cNvPicPr preferRelativeResize="0"/>
          <p:nvPr/>
        </p:nvPicPr>
        <p:blipFill rotWithShape="1">
          <a:blip r:embed="rId5">
            <a:alphaModFix/>
          </a:blip>
          <a:srcRect/>
          <a:stretch/>
        </p:blipFill>
        <p:spPr>
          <a:xfrm>
            <a:off x="3971096" y="1242109"/>
            <a:ext cx="409043" cy="409043"/>
          </a:xfrm>
          <a:prstGeom prst="rect">
            <a:avLst/>
          </a:prstGeom>
          <a:noFill/>
          <a:ln>
            <a:noFill/>
          </a:ln>
        </p:spPr>
      </p:pic>
      <p:sp>
        <p:nvSpPr>
          <p:cNvPr id="317" name="Google Shape;317;p7"/>
          <p:cNvSpPr txBox="1"/>
          <p:nvPr/>
        </p:nvSpPr>
        <p:spPr>
          <a:xfrm>
            <a:off x="3845828" y="1735509"/>
            <a:ext cx="2784224" cy="417033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Льготные кредиты по ставке до </a:t>
            </a:r>
            <a:r>
              <a:rPr lang="ru-RU" sz="900" dirty="0" smtClean="0">
                <a:solidFill>
                  <a:schemeClr val="dk1"/>
                </a:solidFill>
                <a:latin typeface="Century Gothic"/>
                <a:ea typeface="Century Gothic"/>
                <a:cs typeface="Century Gothic"/>
                <a:sym typeface="Century Gothic"/>
              </a:rPr>
              <a:t>12% </a:t>
            </a:r>
            <a:r>
              <a:rPr lang="ru-RU" sz="900" dirty="0">
                <a:solidFill>
                  <a:schemeClr val="dk1"/>
                </a:solidFill>
                <a:latin typeface="Century Gothic"/>
                <a:ea typeface="Century Gothic"/>
                <a:cs typeface="Century Gothic"/>
                <a:sym typeface="Century Gothic"/>
              </a:rPr>
              <a:t>годовых для </a:t>
            </a:r>
            <a:r>
              <a:rPr lang="ru-RU" sz="900" dirty="0" smtClean="0">
                <a:solidFill>
                  <a:schemeClr val="dk1"/>
                </a:solidFill>
                <a:latin typeface="Century Gothic"/>
                <a:ea typeface="Century Gothic"/>
                <a:cs typeface="Century Gothic"/>
                <a:sym typeface="Century Gothic"/>
              </a:rPr>
              <a:t>микро бизнеса,  по ставке11,5% для малого </a:t>
            </a:r>
            <a:r>
              <a:rPr lang="ru-RU" sz="900" dirty="0">
                <a:solidFill>
                  <a:schemeClr val="dk1"/>
                </a:solidFill>
                <a:latin typeface="Century Gothic"/>
                <a:ea typeface="Century Gothic"/>
                <a:cs typeface="Century Gothic"/>
                <a:sym typeface="Century Gothic"/>
              </a:rPr>
              <a:t>бизнеса, по ставке </a:t>
            </a:r>
            <a:r>
              <a:rPr lang="ru-RU" sz="900" dirty="0" smtClean="0">
                <a:solidFill>
                  <a:schemeClr val="dk1"/>
                </a:solidFill>
                <a:latin typeface="Century Gothic"/>
                <a:ea typeface="Century Gothic"/>
                <a:cs typeface="Century Gothic"/>
                <a:sym typeface="Century Gothic"/>
              </a:rPr>
              <a:t>10,5</a:t>
            </a:r>
            <a:r>
              <a:rPr lang="ru-RU" sz="900" dirty="0">
                <a:solidFill>
                  <a:schemeClr val="dk1"/>
                </a:solidFill>
                <a:latin typeface="Century Gothic"/>
                <a:ea typeface="Century Gothic"/>
                <a:cs typeface="Century Gothic"/>
                <a:sym typeface="Century Gothic"/>
              </a:rPr>
              <a:t>% – для </a:t>
            </a:r>
            <a:r>
              <a:rPr lang="ru-RU" sz="900" dirty="0" smtClean="0">
                <a:solidFill>
                  <a:schemeClr val="dk1"/>
                </a:solidFill>
                <a:latin typeface="Century Gothic"/>
                <a:ea typeface="Century Gothic"/>
                <a:cs typeface="Century Gothic"/>
                <a:sym typeface="Century Gothic"/>
              </a:rPr>
              <a:t>среднего бизнеса.</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Чтобы расширить доступ предпринимателей к льготным кредитам, Правительством выделено дополнительное финансирование в размере 14,3 млрд рублей. Кроме того, на 9 млрд рублей увеличена капитализация Корпорации МСП, которая предоставляет малому и среднему бизнесу </a:t>
            </a:r>
            <a:r>
              <a:rPr lang="ru-RU" sz="900" dirty="0" err="1">
                <a:solidFill>
                  <a:schemeClr val="dk1"/>
                </a:solidFill>
                <a:latin typeface="Century Gothic"/>
                <a:ea typeface="Century Gothic"/>
                <a:cs typeface="Century Gothic"/>
                <a:sym typeface="Century Gothic"/>
              </a:rPr>
              <a:t>беззалоговые</a:t>
            </a:r>
            <a:r>
              <a:rPr lang="ru-RU" sz="900" dirty="0">
                <a:solidFill>
                  <a:schemeClr val="dk1"/>
                </a:solidFill>
                <a:latin typeface="Century Gothic"/>
                <a:ea typeface="Century Gothic"/>
                <a:cs typeface="Century Gothic"/>
                <a:sym typeface="Century Gothic"/>
              </a:rPr>
              <a:t> кредиты под своё поручительство. Эти день пойдут на предоставление гарантий для выдачи займов.</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Программа льготного кредитования МСП – часть национального проекта «Малое и среднее предпринимательство и поддержка индивидуальной предпринимательской инициативы». В ней участвуют компании из самых разных отраслей экономики. Также возможностями программы пользуются индивидуальные предприниматели и </a:t>
            </a:r>
            <a:r>
              <a:rPr lang="ru-RU" sz="900" dirty="0" err="1">
                <a:solidFill>
                  <a:schemeClr val="dk1"/>
                </a:solidFill>
                <a:latin typeface="Century Gothic"/>
                <a:ea typeface="Century Gothic"/>
                <a:cs typeface="Century Gothic"/>
                <a:sym typeface="Century Gothic"/>
              </a:rPr>
              <a:t>самозанятые</a:t>
            </a:r>
            <a:r>
              <a:rPr lang="ru-RU" sz="900" dirty="0">
                <a:solidFill>
                  <a:schemeClr val="dk1"/>
                </a:solidFill>
                <a:latin typeface="Century Gothic"/>
                <a:ea typeface="Century Gothic"/>
                <a:cs typeface="Century Gothic"/>
                <a:sym typeface="Century Gothic"/>
              </a:rPr>
              <a:t>.</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lvl="0"/>
            <a:r>
              <a:rPr lang="ru-RU" sz="800" dirty="0">
                <a:solidFill>
                  <a:schemeClr val="dk1"/>
                </a:solidFill>
                <a:latin typeface="Century Gothic"/>
                <a:ea typeface="Century Gothic"/>
                <a:cs typeface="Century Gothic"/>
                <a:sym typeface="Century Gothic"/>
              </a:rPr>
              <a:t>Источник: </a:t>
            </a:r>
            <a:r>
              <a:rPr lang="ru-RU" sz="800" dirty="0" smtClean="0">
                <a:latin typeface="Century Gothic"/>
                <a:ea typeface="Century Gothic"/>
                <a:cs typeface="Century Gothic"/>
                <a:sym typeface="Century Gothic"/>
              </a:rPr>
              <a:t>Программа стимулирования кредитования субъектов малого и  среднего предпринимательства (утв. Решением Совета директоров  АО «Корпорация «МСП» от 15.03.2022, протокол № 131 (ред. от 27.01.2023)</a:t>
            </a:r>
            <a:endParaRPr sz="800" dirty="0">
              <a:solidFill>
                <a:schemeClr val="dk1"/>
              </a:solidFill>
              <a:latin typeface="Century Gothic"/>
              <a:ea typeface="Century Gothic"/>
              <a:cs typeface="Century Gothic"/>
              <a:sym typeface="Century Gothic"/>
            </a:endParaRPr>
          </a:p>
        </p:txBody>
      </p:sp>
      <p:sp>
        <p:nvSpPr>
          <p:cNvPr id="318" name="Google Shape;318;p7"/>
          <p:cNvSpPr/>
          <p:nvPr/>
        </p:nvSpPr>
        <p:spPr>
          <a:xfrm>
            <a:off x="8050930" y="1127621"/>
            <a:ext cx="3847381" cy="607641"/>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19" name="Google Shape;319;p7"/>
          <p:cNvPicPr preferRelativeResize="0"/>
          <p:nvPr/>
        </p:nvPicPr>
        <p:blipFill rotWithShape="1">
          <a:blip r:embed="rId6">
            <a:alphaModFix/>
          </a:blip>
          <a:srcRect/>
          <a:stretch/>
        </p:blipFill>
        <p:spPr>
          <a:xfrm>
            <a:off x="7806223" y="2470068"/>
            <a:ext cx="3877392" cy="734349"/>
          </a:xfrm>
          <a:prstGeom prst="rect">
            <a:avLst/>
          </a:prstGeom>
          <a:noFill/>
          <a:ln>
            <a:noFill/>
          </a:ln>
        </p:spPr>
      </p:pic>
      <p:pic>
        <p:nvPicPr>
          <p:cNvPr id="320" name="Google Shape;320;p7"/>
          <p:cNvPicPr preferRelativeResize="0"/>
          <p:nvPr/>
        </p:nvPicPr>
        <p:blipFill rotWithShape="1">
          <a:blip r:embed="rId6">
            <a:alphaModFix/>
          </a:blip>
          <a:srcRect/>
          <a:stretch/>
        </p:blipFill>
        <p:spPr>
          <a:xfrm>
            <a:off x="7952798" y="3800916"/>
            <a:ext cx="3877392" cy="740980"/>
          </a:xfrm>
          <a:prstGeom prst="rect">
            <a:avLst/>
          </a:prstGeom>
          <a:noFill/>
          <a:ln>
            <a:noFill/>
          </a:ln>
        </p:spPr>
      </p:pic>
      <p:pic>
        <p:nvPicPr>
          <p:cNvPr id="321" name="Google Shape;321;p7"/>
          <p:cNvPicPr preferRelativeResize="0"/>
          <p:nvPr/>
        </p:nvPicPr>
        <p:blipFill rotWithShape="1">
          <a:blip r:embed="rId6">
            <a:alphaModFix/>
          </a:blip>
          <a:srcRect/>
          <a:stretch/>
        </p:blipFill>
        <p:spPr>
          <a:xfrm>
            <a:off x="7927252" y="5035095"/>
            <a:ext cx="3877392" cy="641289"/>
          </a:xfrm>
          <a:prstGeom prst="rect">
            <a:avLst/>
          </a:prstGeom>
          <a:noFill/>
          <a:ln>
            <a:noFill/>
          </a:ln>
        </p:spPr>
      </p:pic>
      <p:cxnSp>
        <p:nvCxnSpPr>
          <p:cNvPr id="322" name="Google Shape;322;p7"/>
          <p:cNvCxnSpPr>
            <a:endCxn id="318" idx="1"/>
          </p:cNvCxnSpPr>
          <p:nvPr/>
        </p:nvCxnSpPr>
        <p:spPr>
          <a:xfrm flipV="1">
            <a:off x="6731830" y="1431442"/>
            <a:ext cx="1319100" cy="124150"/>
          </a:xfrm>
          <a:prstGeom prst="straightConnector1">
            <a:avLst/>
          </a:prstGeom>
          <a:noFill/>
          <a:ln w="9525" cap="rnd" cmpd="sng">
            <a:solidFill>
              <a:srgbClr val="8BA248"/>
            </a:solidFill>
            <a:prstDash val="solid"/>
            <a:round/>
            <a:headEnd type="none" w="sm" len="sm"/>
            <a:tailEnd type="triangle" w="med" len="med"/>
          </a:ln>
        </p:spPr>
      </p:cxnSp>
      <p:cxnSp>
        <p:nvCxnSpPr>
          <p:cNvPr id="323" name="Google Shape;323;p7"/>
          <p:cNvCxnSpPr>
            <a:endCxn id="319" idx="1"/>
          </p:cNvCxnSpPr>
          <p:nvPr/>
        </p:nvCxnSpPr>
        <p:spPr>
          <a:xfrm flipV="1">
            <a:off x="6747029" y="2837243"/>
            <a:ext cx="1059194" cy="164564"/>
          </a:xfrm>
          <a:prstGeom prst="straightConnector1">
            <a:avLst/>
          </a:prstGeom>
          <a:noFill/>
          <a:ln w="9525" cap="rnd" cmpd="sng">
            <a:solidFill>
              <a:srgbClr val="8BA248"/>
            </a:solidFill>
            <a:prstDash val="solid"/>
            <a:round/>
            <a:headEnd type="none" w="sm" len="sm"/>
            <a:tailEnd type="triangle" w="med" len="med"/>
          </a:ln>
        </p:spPr>
      </p:cxnSp>
      <p:cxnSp>
        <p:nvCxnSpPr>
          <p:cNvPr id="324" name="Google Shape;324;p7"/>
          <p:cNvCxnSpPr>
            <a:endCxn id="320" idx="1"/>
          </p:cNvCxnSpPr>
          <p:nvPr/>
        </p:nvCxnSpPr>
        <p:spPr>
          <a:xfrm flipV="1">
            <a:off x="6747029" y="4171406"/>
            <a:ext cx="1205769" cy="71508"/>
          </a:xfrm>
          <a:prstGeom prst="straightConnector1">
            <a:avLst/>
          </a:prstGeom>
          <a:noFill/>
          <a:ln w="9525" cap="rnd" cmpd="sng">
            <a:solidFill>
              <a:srgbClr val="8BA248"/>
            </a:solidFill>
            <a:prstDash val="solid"/>
            <a:round/>
            <a:headEnd type="none" w="sm" len="sm"/>
            <a:tailEnd type="triangle" w="med" len="med"/>
          </a:ln>
        </p:spPr>
      </p:cxnSp>
      <p:cxnSp>
        <p:nvCxnSpPr>
          <p:cNvPr id="325" name="Google Shape;325;p7"/>
          <p:cNvCxnSpPr>
            <a:endCxn id="321" idx="1"/>
          </p:cNvCxnSpPr>
          <p:nvPr/>
        </p:nvCxnSpPr>
        <p:spPr>
          <a:xfrm flipV="1">
            <a:off x="6747029" y="5355740"/>
            <a:ext cx="1180223" cy="121354"/>
          </a:xfrm>
          <a:prstGeom prst="straightConnector1">
            <a:avLst/>
          </a:prstGeom>
          <a:noFill/>
          <a:ln w="9525" cap="rnd" cmpd="sng">
            <a:solidFill>
              <a:srgbClr val="8BA248"/>
            </a:solidFill>
            <a:prstDash val="solid"/>
            <a:round/>
            <a:headEnd type="none" w="sm" len="sm"/>
            <a:tailEnd type="triangle" w="med" len="med"/>
          </a:ln>
        </p:spPr>
      </p:cxnSp>
      <p:sp>
        <p:nvSpPr>
          <p:cNvPr id="326" name="Google Shape;326;p7"/>
          <p:cNvSpPr txBox="1"/>
          <p:nvPr/>
        </p:nvSpPr>
        <p:spPr>
          <a:xfrm>
            <a:off x="8130190" y="1179925"/>
            <a:ext cx="3553425" cy="584735"/>
          </a:xfrm>
          <a:prstGeom prst="rect">
            <a:avLst/>
          </a:prstGeom>
          <a:noFill/>
          <a:ln>
            <a:noFill/>
          </a:ln>
        </p:spPr>
        <p:txBody>
          <a:bodyPr spcFirstLastPara="1" wrap="square" lIns="91425" tIns="45700" rIns="91425" bIns="45700" anchor="t" anchorCtr="0">
            <a:spAutoFit/>
          </a:bodyPr>
          <a:lstStyle/>
          <a:p>
            <a:pPr marL="171450" lvl="0" indent="-171450">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Кредит на пополнение оборотных средств</a:t>
            </a:r>
            <a:endParaRPr lang="ru-RU" sz="800" dirty="0"/>
          </a:p>
          <a:p>
            <a:pPr lvl="0"/>
            <a:r>
              <a:rPr lang="ru-RU" sz="800" dirty="0">
                <a:solidFill>
                  <a:schemeClr val="dk1"/>
                </a:solidFill>
                <a:latin typeface="Century Gothic"/>
                <a:ea typeface="Century Gothic"/>
                <a:cs typeface="Century Gothic"/>
                <a:sym typeface="Century Gothic"/>
              </a:rPr>
              <a:t>Ставка: </a:t>
            </a:r>
            <a:r>
              <a:rPr lang="ru-RU" sz="800" dirty="0" smtClean="0">
                <a:solidFill>
                  <a:schemeClr val="dk1"/>
                </a:solidFill>
                <a:latin typeface="Century Gothic"/>
                <a:ea typeface="Century Gothic"/>
                <a:cs typeface="Century Gothic"/>
                <a:sym typeface="Century Gothic"/>
              </a:rPr>
              <a:t>10,25</a:t>
            </a:r>
            <a:r>
              <a:rPr lang="ru-RU" sz="800" dirty="0">
                <a:solidFill>
                  <a:schemeClr val="dk1"/>
                </a:solidFill>
                <a:latin typeface="Century Gothic"/>
                <a:ea typeface="Century Gothic"/>
                <a:cs typeface="Century Gothic"/>
                <a:sym typeface="Century Gothic"/>
              </a:rPr>
              <a:t>% </a:t>
            </a:r>
            <a:endParaRPr lang="ru-RU" sz="800" dirty="0"/>
          </a:p>
          <a:p>
            <a:pPr lvl="0"/>
            <a:r>
              <a:rPr lang="ru-RU" sz="800" dirty="0">
                <a:solidFill>
                  <a:schemeClr val="dk1"/>
                </a:solidFill>
                <a:latin typeface="Century Gothic"/>
                <a:ea typeface="Century Gothic"/>
                <a:cs typeface="Century Gothic"/>
                <a:sym typeface="Century Gothic"/>
              </a:rPr>
              <a:t>Срок: до </a:t>
            </a:r>
            <a:r>
              <a:rPr lang="ru-RU" sz="800" dirty="0" smtClean="0">
                <a:solidFill>
                  <a:schemeClr val="dk1"/>
                </a:solidFill>
                <a:latin typeface="Century Gothic"/>
                <a:ea typeface="Century Gothic"/>
                <a:cs typeface="Century Gothic"/>
                <a:sym typeface="Century Gothic"/>
              </a:rPr>
              <a:t>3 лет (ставка субсидируется в течение 3 лет</a:t>
            </a:r>
            <a:endParaRPr lang="ru-RU" sz="800" dirty="0"/>
          </a:p>
          <a:p>
            <a:pPr lvl="0"/>
            <a:r>
              <a:rPr lang="ru-RU" sz="800" dirty="0">
                <a:solidFill>
                  <a:schemeClr val="dk1"/>
                </a:solidFill>
                <a:latin typeface="Century Gothic"/>
                <a:ea typeface="Century Gothic"/>
                <a:cs typeface="Century Gothic"/>
                <a:sym typeface="Century Gothic"/>
              </a:rPr>
              <a:t>Лимит: </a:t>
            </a:r>
            <a:r>
              <a:rPr lang="ru-RU" sz="800" dirty="0" smtClean="0">
                <a:solidFill>
                  <a:schemeClr val="dk1"/>
                </a:solidFill>
                <a:latin typeface="Century Gothic"/>
                <a:ea typeface="Century Gothic"/>
                <a:cs typeface="Century Gothic"/>
                <a:sym typeface="Century Gothic"/>
              </a:rPr>
              <a:t>от 500  до 500 млн. рублей.</a:t>
            </a:r>
            <a:endParaRPr lang="ru-RU" sz="800" dirty="0"/>
          </a:p>
        </p:txBody>
      </p:sp>
      <p:sp>
        <p:nvSpPr>
          <p:cNvPr id="327" name="Google Shape;327;p7"/>
          <p:cNvSpPr txBox="1"/>
          <p:nvPr/>
        </p:nvSpPr>
        <p:spPr>
          <a:xfrm>
            <a:off x="7947966" y="2559809"/>
            <a:ext cx="3735649" cy="800179"/>
          </a:xfrm>
          <a:prstGeom prst="rect">
            <a:avLst/>
          </a:prstGeom>
          <a:noFill/>
          <a:ln>
            <a:noFill/>
          </a:ln>
        </p:spPr>
        <p:txBody>
          <a:bodyPr spcFirstLastPara="1" wrap="square" lIns="91425" tIns="45700" rIns="91425" bIns="45700" anchor="t" anchorCtr="0">
            <a:spAutoFit/>
          </a:bodyPr>
          <a:lstStyle/>
          <a:p>
            <a:pPr marL="171450" lvl="0" indent="-171450">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Кредит на инвестиционные цели</a:t>
            </a:r>
            <a:endParaRPr lang="ru-RU" sz="800" dirty="0"/>
          </a:p>
          <a:p>
            <a:pPr lvl="0"/>
            <a:r>
              <a:rPr lang="ru-RU" sz="800" dirty="0">
                <a:solidFill>
                  <a:schemeClr val="dk1"/>
                </a:solidFill>
                <a:latin typeface="Century Gothic"/>
                <a:ea typeface="Century Gothic"/>
                <a:cs typeface="Century Gothic"/>
                <a:sym typeface="Century Gothic"/>
              </a:rPr>
              <a:t>Ставка: </a:t>
            </a:r>
            <a:r>
              <a:rPr lang="ru-RU" sz="800" dirty="0" smtClean="0">
                <a:solidFill>
                  <a:schemeClr val="dk1"/>
                </a:solidFill>
                <a:latin typeface="Century Gothic"/>
                <a:ea typeface="Century Gothic"/>
                <a:cs typeface="Century Gothic"/>
                <a:sym typeface="Century Gothic"/>
              </a:rPr>
              <a:t>10,25%.</a:t>
            </a:r>
            <a:endParaRPr lang="ru-RU" sz="800" dirty="0"/>
          </a:p>
          <a:p>
            <a:pPr lvl="0"/>
            <a:r>
              <a:rPr lang="ru-RU" sz="800" dirty="0">
                <a:solidFill>
                  <a:schemeClr val="dk1"/>
                </a:solidFill>
                <a:latin typeface="Century Gothic"/>
                <a:ea typeface="Century Gothic"/>
                <a:cs typeface="Century Gothic"/>
                <a:sym typeface="Century Gothic"/>
              </a:rPr>
              <a:t>Срок: до 10 лет (ставка </a:t>
            </a:r>
            <a:r>
              <a:rPr lang="ru-RU" sz="800" dirty="0" smtClean="0">
                <a:solidFill>
                  <a:schemeClr val="dk1"/>
                </a:solidFill>
                <a:latin typeface="Century Gothic"/>
                <a:ea typeface="Century Gothic"/>
                <a:cs typeface="Century Gothic"/>
                <a:sym typeface="Century Gothic"/>
              </a:rPr>
              <a:t>субсидируется </a:t>
            </a:r>
            <a:r>
              <a:rPr lang="ru-RU" sz="800" dirty="0">
                <a:solidFill>
                  <a:schemeClr val="dk1"/>
                </a:solidFill>
                <a:latin typeface="Century Gothic"/>
                <a:ea typeface="Century Gothic"/>
                <a:cs typeface="Century Gothic"/>
                <a:sym typeface="Century Gothic"/>
              </a:rPr>
              <a:t>в течение 5 лет)</a:t>
            </a:r>
            <a:endParaRPr lang="ru-RU" sz="800" dirty="0"/>
          </a:p>
          <a:p>
            <a:pPr lvl="0"/>
            <a:r>
              <a:rPr lang="ru-RU" sz="800" dirty="0">
                <a:solidFill>
                  <a:schemeClr val="dk1"/>
                </a:solidFill>
                <a:latin typeface="Century Gothic"/>
                <a:ea typeface="Century Gothic"/>
                <a:cs typeface="Century Gothic"/>
                <a:sym typeface="Century Gothic"/>
              </a:rPr>
              <a:t>Лимит: </a:t>
            </a:r>
            <a:r>
              <a:rPr lang="ru-RU" sz="800" dirty="0" smtClean="0">
                <a:solidFill>
                  <a:schemeClr val="dk1"/>
                </a:solidFill>
                <a:latin typeface="Century Gothic"/>
                <a:ea typeface="Century Gothic"/>
                <a:cs typeface="Century Gothic"/>
                <a:sym typeface="Century Gothic"/>
              </a:rPr>
              <a:t>от 500 тыс. до </a:t>
            </a:r>
            <a:r>
              <a:rPr lang="ru-RU" sz="800" dirty="0">
                <a:solidFill>
                  <a:schemeClr val="dk1"/>
                </a:solidFill>
                <a:latin typeface="Century Gothic"/>
                <a:ea typeface="Century Gothic"/>
                <a:cs typeface="Century Gothic"/>
                <a:sym typeface="Century Gothic"/>
              </a:rPr>
              <a:t>2 млрд </a:t>
            </a:r>
            <a:r>
              <a:rPr lang="ru-RU" sz="800" dirty="0" smtClean="0">
                <a:solidFill>
                  <a:schemeClr val="dk1"/>
                </a:solidFill>
                <a:latin typeface="Century Gothic"/>
                <a:ea typeface="Century Gothic"/>
                <a:cs typeface="Century Gothic"/>
                <a:sym typeface="Century Gothic"/>
              </a:rPr>
              <a:t>.</a:t>
            </a:r>
            <a:endParaRPr lang="ru-RU" sz="800" dirty="0"/>
          </a:p>
          <a:p>
            <a:pPr lvl="0"/>
            <a:endParaRPr dirty="0"/>
          </a:p>
        </p:txBody>
      </p:sp>
      <p:sp>
        <p:nvSpPr>
          <p:cNvPr id="328" name="Google Shape;328;p7"/>
          <p:cNvSpPr txBox="1"/>
          <p:nvPr/>
        </p:nvSpPr>
        <p:spPr>
          <a:xfrm>
            <a:off x="8039077" y="3879018"/>
            <a:ext cx="3553425" cy="584775"/>
          </a:xfrm>
          <a:prstGeom prst="rect">
            <a:avLst/>
          </a:prstGeom>
          <a:noFill/>
          <a:ln>
            <a:noFill/>
          </a:ln>
        </p:spPr>
        <p:txBody>
          <a:bodyPr spcFirstLastPara="1" wrap="square" lIns="91425" tIns="45700" rIns="91425" bIns="45700" anchor="t" anchorCtr="0">
            <a:spAutoFit/>
          </a:bodyPr>
          <a:lstStyle/>
          <a:p>
            <a:pPr marL="171450" lvl="0" indent="-171450">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Кредит на развитие предпринимательской деятельности</a:t>
            </a:r>
            <a:endParaRPr lang="ru-RU" sz="800" dirty="0"/>
          </a:p>
          <a:p>
            <a:pPr lvl="0"/>
            <a:r>
              <a:rPr lang="ru-RU" sz="800" dirty="0">
                <a:solidFill>
                  <a:schemeClr val="dk1"/>
                </a:solidFill>
                <a:latin typeface="Century Gothic"/>
                <a:ea typeface="Century Gothic"/>
                <a:cs typeface="Century Gothic"/>
                <a:sym typeface="Century Gothic"/>
              </a:rPr>
              <a:t>Ставка: </a:t>
            </a:r>
            <a:r>
              <a:rPr lang="ru-RU" sz="800" dirty="0" smtClean="0">
                <a:solidFill>
                  <a:schemeClr val="dk1"/>
                </a:solidFill>
                <a:latin typeface="Century Gothic"/>
                <a:ea typeface="Century Gothic"/>
                <a:cs typeface="Century Gothic"/>
                <a:sym typeface="Century Gothic"/>
              </a:rPr>
              <a:t>11% для </a:t>
            </a:r>
            <a:r>
              <a:rPr lang="ru-RU" sz="800" dirty="0" err="1" smtClean="0">
                <a:solidFill>
                  <a:schemeClr val="dk1"/>
                </a:solidFill>
                <a:latin typeface="Century Gothic"/>
                <a:ea typeface="Century Gothic"/>
                <a:cs typeface="Century Gothic"/>
                <a:sym typeface="Century Gothic"/>
              </a:rPr>
              <a:t>микропредприятий</a:t>
            </a:r>
            <a:r>
              <a:rPr lang="ru-RU" sz="800" dirty="0" smtClean="0">
                <a:solidFill>
                  <a:schemeClr val="dk1"/>
                </a:solidFill>
                <a:latin typeface="Century Gothic"/>
                <a:ea typeface="Century Gothic"/>
                <a:cs typeface="Century Gothic"/>
                <a:sym typeface="Century Gothic"/>
              </a:rPr>
              <a:t> и </a:t>
            </a:r>
            <a:r>
              <a:rPr lang="ru-RU" sz="800" dirty="0" err="1" smtClean="0">
                <a:solidFill>
                  <a:schemeClr val="dk1"/>
                </a:solidFill>
                <a:latin typeface="Century Gothic"/>
                <a:ea typeface="Century Gothic"/>
                <a:cs typeface="Century Gothic"/>
                <a:sym typeface="Century Gothic"/>
              </a:rPr>
              <a:t>самозанятых</a:t>
            </a:r>
            <a:endParaRPr lang="ru-RU" sz="800" dirty="0"/>
          </a:p>
          <a:p>
            <a:pPr lvl="0"/>
            <a:r>
              <a:rPr lang="ru-RU" sz="800" dirty="0">
                <a:solidFill>
                  <a:schemeClr val="dk1"/>
                </a:solidFill>
                <a:latin typeface="Century Gothic"/>
                <a:ea typeface="Century Gothic"/>
                <a:cs typeface="Century Gothic"/>
                <a:sym typeface="Century Gothic"/>
              </a:rPr>
              <a:t>Срок: до 3 лет</a:t>
            </a:r>
            <a:endParaRPr lang="ru-RU" sz="800" dirty="0"/>
          </a:p>
          <a:p>
            <a:pPr lvl="0"/>
            <a:r>
              <a:rPr lang="ru-RU" sz="800" dirty="0">
                <a:solidFill>
                  <a:schemeClr val="dk1"/>
                </a:solidFill>
                <a:latin typeface="Century Gothic"/>
                <a:ea typeface="Century Gothic"/>
                <a:cs typeface="Century Gothic"/>
                <a:sym typeface="Century Gothic"/>
              </a:rPr>
              <a:t>Лимит: до 10 млн рублей.</a:t>
            </a:r>
            <a:endParaRPr lang="ru-RU" sz="800" dirty="0"/>
          </a:p>
        </p:txBody>
      </p:sp>
      <p:sp>
        <p:nvSpPr>
          <p:cNvPr id="329" name="Google Shape;329;p7"/>
          <p:cNvSpPr txBox="1"/>
          <p:nvPr/>
        </p:nvSpPr>
        <p:spPr>
          <a:xfrm>
            <a:off x="8022098" y="5186482"/>
            <a:ext cx="3553425" cy="338514"/>
          </a:xfrm>
          <a:prstGeom prst="rect">
            <a:avLst/>
          </a:prstGeom>
          <a:noFill/>
          <a:ln>
            <a:noFill/>
          </a:ln>
        </p:spPr>
        <p:txBody>
          <a:bodyPr spcFirstLastPara="1" wrap="square" lIns="91425" tIns="45700" rIns="91425" bIns="45700" anchor="t" anchorCtr="0">
            <a:spAutoFit/>
          </a:bodyPr>
          <a:lstStyle/>
          <a:p>
            <a:pPr marL="171450" lvl="0" indent="-171450">
              <a:buClr>
                <a:schemeClr val="dk1"/>
              </a:buClr>
              <a:buSzPts val="800"/>
              <a:buFont typeface="Noto Sans Symbols"/>
              <a:buChar char="✔"/>
            </a:pPr>
            <a:r>
              <a:rPr lang="ru-RU" sz="800" dirty="0">
                <a:solidFill>
                  <a:schemeClr val="dk1"/>
                </a:solidFill>
                <a:latin typeface="Century Gothic"/>
                <a:ea typeface="Century Gothic"/>
                <a:cs typeface="Century Gothic"/>
                <a:sym typeface="Century Gothic"/>
              </a:rPr>
              <a:t>Рефинансирование</a:t>
            </a:r>
            <a:endParaRPr lang="ru-RU" sz="800" dirty="0"/>
          </a:p>
          <a:p>
            <a:pPr lvl="0"/>
            <a:r>
              <a:rPr lang="ru-RU" sz="800" dirty="0">
                <a:solidFill>
                  <a:schemeClr val="dk1"/>
                </a:solidFill>
                <a:latin typeface="Century Gothic"/>
                <a:ea typeface="Century Gothic"/>
                <a:cs typeface="Century Gothic"/>
                <a:sym typeface="Century Gothic"/>
              </a:rPr>
              <a:t>Ставка: </a:t>
            </a:r>
            <a:r>
              <a:rPr lang="ru-RU" sz="800" dirty="0" smtClean="0">
                <a:solidFill>
                  <a:schemeClr val="dk1"/>
                </a:solidFill>
                <a:latin typeface="Century Gothic"/>
                <a:ea typeface="Century Gothic"/>
                <a:cs typeface="Century Gothic"/>
                <a:sym typeface="Century Gothic"/>
              </a:rPr>
              <a:t>10,25%.</a:t>
            </a:r>
            <a:endParaRPr lang="ru-RU" sz="800" dirty="0"/>
          </a:p>
        </p:txBody>
      </p:sp>
      <p:pic>
        <p:nvPicPr>
          <p:cNvPr id="330" name="Google Shape;330;p7"/>
          <p:cNvPicPr preferRelativeResize="0"/>
          <p:nvPr/>
        </p:nvPicPr>
        <p:blipFill rotWithShape="1">
          <a:blip r:embed="rId7">
            <a:alphaModFix/>
          </a:blip>
          <a:srcRect/>
          <a:stretch/>
        </p:blipFill>
        <p:spPr>
          <a:xfrm>
            <a:off x="11405548" y="1587"/>
            <a:ext cx="786452" cy="932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8"/>
          <p:cNvSpPr txBox="1">
            <a:spLocks noGrp="1"/>
          </p:cNvSpPr>
          <p:nvPr>
            <p:ph type="title"/>
          </p:nvPr>
        </p:nvSpPr>
        <p:spPr>
          <a:xfrm>
            <a:off x="1904947" y="772156"/>
            <a:ext cx="8911687" cy="45575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1800"/>
              <a:buFont typeface="Century Gothic"/>
              <a:buNone/>
            </a:pPr>
            <a:r>
              <a:rPr lang="ru-RU" sz="1800"/>
              <a:t>Федеральные меры поддержки</a:t>
            </a:r>
            <a:endParaRPr/>
          </a:p>
        </p:txBody>
      </p:sp>
      <p:sp>
        <p:nvSpPr>
          <p:cNvPr id="340" name="Google Shape;340;p8"/>
          <p:cNvSpPr/>
          <p:nvPr/>
        </p:nvSpPr>
        <p:spPr>
          <a:xfrm>
            <a:off x="1638795" y="1338542"/>
            <a:ext cx="2328574" cy="3265714"/>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1" name="Google Shape;341;p8"/>
          <p:cNvSpPr txBox="1"/>
          <p:nvPr/>
        </p:nvSpPr>
        <p:spPr>
          <a:xfrm>
            <a:off x="2579571" y="1328663"/>
            <a:ext cx="163721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Льготные кредиты транспортным предприятиям</a:t>
            </a:r>
            <a:endParaRPr dirty="0"/>
          </a:p>
        </p:txBody>
      </p:sp>
      <p:pic>
        <p:nvPicPr>
          <p:cNvPr id="342" name="Google Shape;342;p8"/>
          <p:cNvPicPr preferRelativeResize="0"/>
          <p:nvPr/>
        </p:nvPicPr>
        <p:blipFill rotWithShape="1">
          <a:blip r:embed="rId3">
            <a:alphaModFix/>
          </a:blip>
          <a:srcRect/>
          <a:stretch/>
        </p:blipFill>
        <p:spPr>
          <a:xfrm>
            <a:off x="1900626" y="1506132"/>
            <a:ext cx="547416" cy="199060"/>
          </a:xfrm>
          <a:prstGeom prst="rect">
            <a:avLst/>
          </a:prstGeom>
          <a:noFill/>
          <a:ln>
            <a:noFill/>
          </a:ln>
        </p:spPr>
      </p:pic>
      <p:sp>
        <p:nvSpPr>
          <p:cNvPr id="343" name="Google Shape;343;p8"/>
          <p:cNvSpPr txBox="1"/>
          <p:nvPr/>
        </p:nvSpPr>
        <p:spPr>
          <a:xfrm>
            <a:off x="1744559" y="1913586"/>
            <a:ext cx="2342708" cy="26930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Запущена специальная кредитная программа поддержки системообразующих организаций транспортного комплекса. Они смогут получить займы на поддержание текущей деятельности.</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Ставка по кредитам – не более 11% годовых, срок – до 12 месяцев. Максимальный размер займа:</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 для </a:t>
            </a:r>
            <a:r>
              <a:rPr lang="ru-RU" sz="900" dirty="0" err="1">
                <a:solidFill>
                  <a:schemeClr val="dk1"/>
                </a:solidFill>
                <a:latin typeface="Century Gothic"/>
                <a:ea typeface="Century Gothic"/>
                <a:cs typeface="Century Gothic"/>
                <a:sym typeface="Century Gothic"/>
              </a:rPr>
              <a:t>юрлиц</a:t>
            </a:r>
            <a:r>
              <a:rPr lang="ru-RU" sz="900" dirty="0">
                <a:solidFill>
                  <a:schemeClr val="dk1"/>
                </a:solidFill>
                <a:latin typeface="Century Gothic"/>
                <a:ea typeface="Century Gothic"/>
                <a:cs typeface="Century Gothic"/>
                <a:sym typeface="Century Gothic"/>
              </a:rPr>
              <a:t>, входящих в группу лиц системообразующей организации, – не более 10 млрд рублей;</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 для системообразующей организации – не более 30 млрд рублей.</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   Источник: </a:t>
            </a:r>
            <a:r>
              <a:rPr lang="ru-RU" sz="80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от 23.04.2022 № 742</a:t>
            </a:r>
            <a:endParaRPr sz="800" dirty="0">
              <a:solidFill>
                <a:schemeClr val="dk1"/>
              </a:solidFill>
              <a:latin typeface="Century Gothic"/>
              <a:ea typeface="Century Gothic"/>
              <a:cs typeface="Century Gothic"/>
              <a:sym typeface="Century Gothic"/>
            </a:endParaRPr>
          </a:p>
        </p:txBody>
      </p:sp>
      <p:sp>
        <p:nvSpPr>
          <p:cNvPr id="344" name="Google Shape;344;p8"/>
          <p:cNvSpPr/>
          <p:nvPr/>
        </p:nvSpPr>
        <p:spPr>
          <a:xfrm>
            <a:off x="4693128" y="1695110"/>
            <a:ext cx="2055223" cy="2503213"/>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5" name="Google Shape;345;p8"/>
          <p:cNvSpPr txBox="1"/>
          <p:nvPr/>
        </p:nvSpPr>
        <p:spPr>
          <a:xfrm>
            <a:off x="5230144" y="1810256"/>
            <a:ext cx="14978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Отмена штрафов по </a:t>
            </a:r>
            <a:r>
              <a:rPr lang="ru-RU" sz="1000" dirty="0" err="1">
                <a:solidFill>
                  <a:schemeClr val="dk1"/>
                </a:solidFill>
                <a:latin typeface="Century Gothic"/>
                <a:ea typeface="Century Gothic"/>
                <a:cs typeface="Century Gothic"/>
                <a:sym typeface="Century Gothic"/>
              </a:rPr>
              <a:t>госконтрактам</a:t>
            </a:r>
            <a:endParaRPr dirty="0"/>
          </a:p>
        </p:txBody>
      </p:sp>
      <p:pic>
        <p:nvPicPr>
          <p:cNvPr id="346" name="Google Shape;346;p8"/>
          <p:cNvPicPr preferRelativeResize="0"/>
          <p:nvPr/>
        </p:nvPicPr>
        <p:blipFill rotWithShape="1">
          <a:blip r:embed="rId5">
            <a:alphaModFix/>
          </a:blip>
          <a:srcRect/>
          <a:stretch/>
        </p:blipFill>
        <p:spPr>
          <a:xfrm>
            <a:off x="4889466" y="1930224"/>
            <a:ext cx="285261" cy="284997"/>
          </a:xfrm>
          <a:prstGeom prst="rect">
            <a:avLst/>
          </a:prstGeom>
          <a:noFill/>
          <a:ln>
            <a:noFill/>
          </a:ln>
        </p:spPr>
      </p:pic>
      <p:sp>
        <p:nvSpPr>
          <p:cNvPr id="347" name="Google Shape;347;p8"/>
          <p:cNvSpPr txBox="1"/>
          <p:nvPr/>
        </p:nvSpPr>
        <p:spPr>
          <a:xfrm>
            <a:off x="4771505" y="2243942"/>
            <a:ext cx="1898468" cy="19543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Правительство делает бессрочным порядок списания штрафов и пеней с подрядчиков, нарушивших обязательства по государственному или муниципальному контракту из-за внешних санкций. </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Постановление Правительства РФ от 10.03.2022 № 340</a:t>
            </a:r>
            <a:endParaRPr sz="800" dirty="0">
              <a:solidFill>
                <a:schemeClr val="dk1"/>
              </a:solidFill>
              <a:latin typeface="Century Gothic"/>
              <a:ea typeface="Century Gothic"/>
              <a:cs typeface="Century Gothic"/>
              <a:sym typeface="Century Gothic"/>
            </a:endParaRPr>
          </a:p>
        </p:txBody>
      </p:sp>
      <p:sp>
        <p:nvSpPr>
          <p:cNvPr id="348" name="Google Shape;348;p8"/>
          <p:cNvSpPr/>
          <p:nvPr/>
        </p:nvSpPr>
        <p:spPr>
          <a:xfrm>
            <a:off x="7702335" y="1367498"/>
            <a:ext cx="2308564" cy="3458927"/>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9" name="Google Shape;349;p8"/>
          <p:cNvSpPr txBox="1"/>
          <p:nvPr/>
        </p:nvSpPr>
        <p:spPr>
          <a:xfrm>
            <a:off x="8347255" y="1506132"/>
            <a:ext cx="136501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Льготные кредиты предприятиям ТЭК</a:t>
            </a:r>
            <a:endParaRPr dirty="0"/>
          </a:p>
        </p:txBody>
      </p:sp>
      <p:pic>
        <p:nvPicPr>
          <p:cNvPr id="350" name="Google Shape;350;p8"/>
          <p:cNvPicPr preferRelativeResize="0"/>
          <p:nvPr/>
        </p:nvPicPr>
        <p:blipFill rotWithShape="1">
          <a:blip r:embed="rId7">
            <a:alphaModFix/>
          </a:blip>
          <a:srcRect/>
          <a:stretch/>
        </p:blipFill>
        <p:spPr>
          <a:xfrm>
            <a:off x="7878881" y="1659018"/>
            <a:ext cx="468374" cy="413704"/>
          </a:xfrm>
          <a:prstGeom prst="rect">
            <a:avLst/>
          </a:prstGeom>
          <a:noFill/>
          <a:ln>
            <a:noFill/>
          </a:ln>
        </p:spPr>
      </p:pic>
      <p:sp>
        <p:nvSpPr>
          <p:cNvPr id="351" name="Google Shape;351;p8"/>
          <p:cNvSpPr txBox="1"/>
          <p:nvPr/>
        </p:nvSpPr>
        <p:spPr>
          <a:xfrm>
            <a:off x="7702335" y="2010311"/>
            <a:ext cx="2206612" cy="28161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Правительство запускает специальную кредитную программу поддержки системообразующих организаций топливно-энергетического комплекса (ТЭК). Они смогут получить займы по льготной ставке на поддержание текущей деятельности.</a:t>
            </a:r>
            <a:endParaRPr dirty="0"/>
          </a:p>
          <a:p>
            <a:pPr marL="0" marR="0" lvl="0" indent="0" algn="ctr" rtl="0">
              <a:spcBef>
                <a:spcPts val="0"/>
              </a:spcBef>
              <a:spcAft>
                <a:spcPts val="0"/>
              </a:spcAft>
              <a:buNone/>
            </a:pPr>
            <a:r>
              <a:rPr lang="ru-RU" sz="900" dirty="0">
                <a:solidFill>
                  <a:schemeClr val="dk1"/>
                </a:solidFill>
                <a:latin typeface="Century Gothic"/>
                <a:ea typeface="Century Gothic"/>
                <a:cs typeface="Century Gothic"/>
                <a:sym typeface="Century Gothic"/>
              </a:rPr>
              <a:t>Для таких организаций будут доступны кредиты по ставке не более 11% годовых на срок до 12 месяцев. Одно предприятие сможет получить до 10 млрд рублей, группа компаний – до 30 млрд рублей.</a:t>
            </a:r>
            <a:endParaRPr dirty="0"/>
          </a:p>
          <a:p>
            <a:pPr marL="0" marR="0" lvl="0" indent="0" algn="ctr" rtl="0">
              <a:spcBef>
                <a:spcPts val="0"/>
              </a:spcBef>
              <a:spcAft>
                <a:spcPts val="0"/>
              </a:spcAft>
              <a:buNone/>
            </a:pPr>
            <a:endParaRPr sz="9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ru-RU" sz="800" dirty="0">
                <a:solidFill>
                  <a:schemeClr val="dk1"/>
                </a:solidFill>
                <a:latin typeface="Century Gothic"/>
                <a:ea typeface="Century Gothic"/>
                <a:cs typeface="Century Gothic"/>
                <a:sym typeface="Century Gothic"/>
              </a:rPr>
              <a:t>Источник: </a:t>
            </a:r>
            <a:r>
              <a:rPr lang="ru-RU" sz="800" u="sng" dirty="0">
                <a:solidFill>
                  <a:schemeClr val="dk1"/>
                </a:solidFill>
                <a:latin typeface="Century Gothic"/>
                <a:ea typeface="Century Gothic"/>
                <a:cs typeface="Century Gothic"/>
                <a:sym typeface="Century Gothic"/>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Распоряжение Правительства от 07.04.2022 № </a:t>
            </a:r>
            <a:r>
              <a:rPr lang="ru-RU" sz="800" u="sng" dirty="0" smtClean="0">
                <a:solidFill>
                  <a:schemeClr val="dk1"/>
                </a:solidFill>
                <a:latin typeface="Century Gothic"/>
                <a:ea typeface="Century Gothic"/>
                <a:cs typeface="Century Gothic"/>
                <a:sym typeface="Century Gothic"/>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777-р</a:t>
            </a:r>
            <a:r>
              <a:rPr lang="ru-RU" sz="800" u="sng" dirty="0" smtClean="0">
                <a:solidFill>
                  <a:schemeClr val="dk1"/>
                </a:solidFill>
                <a:latin typeface="Century Gothic"/>
                <a:ea typeface="Century Gothic"/>
                <a:cs typeface="Century Gothic"/>
                <a:sym typeface="Century Gothic"/>
              </a:rPr>
              <a:t> </a:t>
            </a:r>
            <a:r>
              <a:rPr lang="ru-RU" sz="800" dirty="0" smtClean="0">
                <a:solidFill>
                  <a:srgbClr val="FF0000"/>
                </a:solidFill>
                <a:latin typeface="Century Gothic"/>
                <a:ea typeface="Century Gothic"/>
                <a:cs typeface="Century Gothic"/>
                <a:sym typeface="Century Gothic"/>
              </a:rPr>
              <a:t>(ред. от 05.10.2022) </a:t>
            </a:r>
            <a:endParaRPr sz="800" dirty="0">
              <a:solidFill>
                <a:srgbClr val="FF0000"/>
              </a:solidFill>
              <a:latin typeface="Century Gothic"/>
              <a:ea typeface="Century Gothic"/>
              <a:cs typeface="Century Gothic"/>
              <a:sym typeface="Century Gothic"/>
            </a:endParaRPr>
          </a:p>
        </p:txBody>
      </p:sp>
      <p:sp>
        <p:nvSpPr>
          <p:cNvPr id="352" name="Google Shape;352;p8"/>
          <p:cNvSpPr/>
          <p:nvPr/>
        </p:nvSpPr>
        <p:spPr>
          <a:xfrm>
            <a:off x="1837509" y="5077097"/>
            <a:ext cx="9135291" cy="1663337"/>
          </a:xfrm>
          <a:prstGeom prst="roundRect">
            <a:avLst>
              <a:gd name="adj" fmla="val 16667"/>
            </a:avLst>
          </a:prstGeom>
          <a:noFill/>
          <a:ln w="28575" cap="flat" cmpd="sng">
            <a:solidFill>
              <a:srgbClr val="ABB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3" name="Google Shape;353;p8"/>
          <p:cNvSpPr txBox="1"/>
          <p:nvPr/>
        </p:nvSpPr>
        <p:spPr>
          <a:xfrm>
            <a:off x="2664671" y="5155079"/>
            <a:ext cx="701910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Льготные кредиты компаниям АПК, промышленности и торговли</a:t>
            </a:r>
            <a:endParaRPr dirty="0"/>
          </a:p>
        </p:txBody>
      </p:sp>
      <p:pic>
        <p:nvPicPr>
          <p:cNvPr id="354" name="Google Shape;354;p8"/>
          <p:cNvPicPr preferRelativeResize="0"/>
          <p:nvPr/>
        </p:nvPicPr>
        <p:blipFill rotWithShape="1">
          <a:blip r:embed="rId9">
            <a:alphaModFix/>
          </a:blip>
          <a:srcRect/>
          <a:stretch/>
        </p:blipFill>
        <p:spPr>
          <a:xfrm>
            <a:off x="2344729" y="5124008"/>
            <a:ext cx="319942" cy="319942"/>
          </a:xfrm>
          <a:prstGeom prst="rect">
            <a:avLst/>
          </a:prstGeom>
          <a:noFill/>
          <a:ln>
            <a:noFill/>
          </a:ln>
        </p:spPr>
      </p:pic>
      <p:sp>
        <p:nvSpPr>
          <p:cNvPr id="355" name="Google Shape;355;p8"/>
          <p:cNvSpPr txBox="1"/>
          <p:nvPr/>
        </p:nvSpPr>
        <p:spPr>
          <a:xfrm>
            <a:off x="2081937" y="5490861"/>
            <a:ext cx="8734697" cy="10618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900">
                <a:solidFill>
                  <a:schemeClr val="dk1"/>
                </a:solidFill>
                <a:latin typeface="Century Gothic"/>
                <a:ea typeface="Century Gothic"/>
                <a:cs typeface="Century Gothic"/>
                <a:sym typeface="Century Gothic"/>
              </a:rPr>
              <a:t>Специальные кредитные программы поддержки системообразующих организаций, оказавшихся в сложной ситуации из-за санкций. Они смогут получить займы по льготной ставке на поддержание текущей деятельности. Первыми такими кредитами смогут воспользоваться представители отечественного агропромышленного сектора, а также промышленности и торговли.</a:t>
            </a:r>
            <a:endParaRPr/>
          </a:p>
          <a:p>
            <a:pPr marL="0" marR="0" lvl="0" indent="0" algn="l" rtl="0">
              <a:spcBef>
                <a:spcPts val="0"/>
              </a:spcBef>
              <a:spcAft>
                <a:spcPts val="0"/>
              </a:spcAft>
              <a:buNone/>
            </a:pPr>
            <a:r>
              <a:rPr lang="ru-RU" sz="900">
                <a:solidFill>
                  <a:schemeClr val="dk1"/>
                </a:solidFill>
                <a:latin typeface="Century Gothic"/>
                <a:ea typeface="Century Gothic"/>
                <a:cs typeface="Century Gothic"/>
                <a:sym typeface="Century Gothic"/>
              </a:rPr>
              <a:t>В части АПК речь идёт о кредитах до 7 млрд рублей по льготной ставке не более 10% годовых на срок не более 12 месяцев. На реализацию этой меры поддержки аграриев из резервного фонда Правительства планируется направить более 26 млрд рублей.</a:t>
            </a:r>
            <a:endParaRPr/>
          </a:p>
          <a:p>
            <a:pPr marL="0" marR="0" lvl="0" indent="0" algn="l" rtl="0">
              <a:spcBef>
                <a:spcPts val="0"/>
              </a:spcBef>
              <a:spcAft>
                <a:spcPts val="0"/>
              </a:spcAft>
              <a:buNone/>
            </a:pPr>
            <a:r>
              <a:rPr lang="ru-RU" sz="900">
                <a:solidFill>
                  <a:schemeClr val="dk1"/>
                </a:solidFill>
                <a:latin typeface="Century Gothic"/>
                <a:ea typeface="Century Gothic"/>
                <a:cs typeface="Century Gothic"/>
                <a:sym typeface="Century Gothic"/>
              </a:rPr>
              <a:t>Для организаций промышленности и торговли будут доступны кредиты по ставке 11% годовых. Одно предприятие сможет получить до 10 млрд рублей на один год, группа компаний – до 30 млрд рублей</a:t>
            </a:r>
            <a:endParaRPr/>
          </a:p>
        </p:txBody>
      </p:sp>
      <p:pic>
        <p:nvPicPr>
          <p:cNvPr id="356" name="Google Shape;356;p8"/>
          <p:cNvPicPr preferRelativeResize="0"/>
          <p:nvPr/>
        </p:nvPicPr>
        <p:blipFill rotWithShape="1">
          <a:blip r:embed="rId10">
            <a:alphaModFix/>
          </a:blip>
          <a:srcRect/>
          <a:stretch/>
        </p:blipFill>
        <p:spPr>
          <a:xfrm>
            <a:off x="11405548" y="0"/>
            <a:ext cx="786452" cy="932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9"/>
          <p:cNvSpPr txBox="1">
            <a:spLocks noGrp="1"/>
          </p:cNvSpPr>
          <p:nvPr>
            <p:ph type="title"/>
          </p:nvPr>
        </p:nvSpPr>
        <p:spPr>
          <a:xfrm>
            <a:off x="1640156" y="798281"/>
            <a:ext cx="8911687" cy="44704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1800"/>
              <a:buFont typeface="Century Gothic"/>
              <a:buNone/>
            </a:pPr>
            <a:r>
              <a:rPr lang="ru-RU" sz="1800"/>
              <a:t>Региональные меры поддержки</a:t>
            </a:r>
            <a:endParaRPr/>
          </a:p>
        </p:txBody>
      </p:sp>
      <p:pic>
        <p:nvPicPr>
          <p:cNvPr id="362" name="Google Shape;362;p9"/>
          <p:cNvPicPr preferRelativeResize="0"/>
          <p:nvPr/>
        </p:nvPicPr>
        <p:blipFill rotWithShape="1">
          <a:blip r:embed="rId3">
            <a:alphaModFix/>
          </a:blip>
          <a:srcRect/>
          <a:stretch/>
        </p:blipFill>
        <p:spPr>
          <a:xfrm>
            <a:off x="11557961" y="0"/>
            <a:ext cx="634039" cy="810838"/>
          </a:xfrm>
          <a:prstGeom prst="rect">
            <a:avLst/>
          </a:prstGeom>
          <a:noFill/>
          <a:ln>
            <a:noFill/>
          </a:ln>
        </p:spPr>
      </p:pic>
      <p:sp>
        <p:nvSpPr>
          <p:cNvPr id="363" name="Google Shape;363;p9"/>
          <p:cNvSpPr/>
          <p:nvPr/>
        </p:nvSpPr>
        <p:spPr>
          <a:xfrm>
            <a:off x="301232" y="1451293"/>
            <a:ext cx="2885813" cy="3812147"/>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4" name="Google Shape;364;p9"/>
          <p:cNvSpPr txBox="1"/>
          <p:nvPr/>
        </p:nvSpPr>
        <p:spPr>
          <a:xfrm>
            <a:off x="1138858" y="1557449"/>
            <a:ext cx="190430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Программа микрофинансирования – </a:t>
            </a:r>
            <a:r>
              <a:rPr lang="ru-RU" sz="1000" dirty="0" err="1">
                <a:solidFill>
                  <a:schemeClr val="dk1"/>
                </a:solidFill>
                <a:latin typeface="Century Gothic"/>
                <a:ea typeface="Century Gothic"/>
                <a:cs typeface="Century Gothic"/>
                <a:sym typeface="Century Gothic"/>
              </a:rPr>
              <a:t>микрозайм</a:t>
            </a:r>
            <a:r>
              <a:rPr lang="ru-RU" sz="1000" dirty="0">
                <a:solidFill>
                  <a:schemeClr val="dk1"/>
                </a:solidFill>
                <a:latin typeface="Century Gothic"/>
                <a:ea typeface="Century Gothic"/>
                <a:cs typeface="Century Gothic"/>
                <a:sym typeface="Century Gothic"/>
              </a:rPr>
              <a:t> «Развитие»</a:t>
            </a:r>
            <a:endParaRPr dirty="0"/>
          </a:p>
        </p:txBody>
      </p:sp>
      <p:sp>
        <p:nvSpPr>
          <p:cNvPr id="365" name="Google Shape;365;p9"/>
          <p:cNvSpPr txBox="1"/>
          <p:nvPr/>
        </p:nvSpPr>
        <p:spPr>
          <a:xfrm>
            <a:off x="301999" y="2149345"/>
            <a:ext cx="28858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Фонд микрофинансирования предпринимательства Волгоградской области (</a:t>
            </a:r>
            <a:r>
              <a:rPr lang="ru-RU" sz="800" dirty="0" err="1">
                <a:solidFill>
                  <a:schemeClr val="dk1"/>
                </a:solidFill>
                <a:latin typeface="Century Gothic"/>
                <a:ea typeface="Century Gothic"/>
                <a:cs typeface="Century Gothic"/>
                <a:sym typeface="Century Gothic"/>
              </a:rPr>
              <a:t>микрокредитная</a:t>
            </a:r>
            <a:r>
              <a:rPr lang="ru-RU" sz="800" dirty="0">
                <a:solidFill>
                  <a:schemeClr val="dk1"/>
                </a:solidFill>
                <a:latin typeface="Century Gothic"/>
                <a:ea typeface="Century Gothic"/>
                <a:cs typeface="Century Gothic"/>
                <a:sym typeface="Century Gothic"/>
              </a:rPr>
              <a:t> организация)</a:t>
            </a:r>
            <a:endParaRPr dirty="0"/>
          </a:p>
        </p:txBody>
      </p:sp>
      <p:pic>
        <p:nvPicPr>
          <p:cNvPr id="366" name="Google Shape;366;p9"/>
          <p:cNvPicPr preferRelativeResize="0"/>
          <p:nvPr/>
        </p:nvPicPr>
        <p:blipFill rotWithShape="1">
          <a:blip r:embed="rId4">
            <a:alphaModFix/>
          </a:blip>
          <a:srcRect/>
          <a:stretch/>
        </p:blipFill>
        <p:spPr>
          <a:xfrm>
            <a:off x="478830" y="1575474"/>
            <a:ext cx="431529" cy="461665"/>
          </a:xfrm>
          <a:prstGeom prst="rect">
            <a:avLst/>
          </a:prstGeom>
          <a:noFill/>
          <a:ln>
            <a:noFill/>
          </a:ln>
        </p:spPr>
      </p:pic>
      <p:sp>
        <p:nvSpPr>
          <p:cNvPr id="367" name="Google Shape;367;p9"/>
          <p:cNvSpPr txBox="1"/>
          <p:nvPr/>
        </p:nvSpPr>
        <p:spPr>
          <a:xfrm>
            <a:off x="341134" y="2600527"/>
            <a:ext cx="2806008" cy="2708393"/>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900"/>
              <a:buFont typeface="Noto Sans Symbols"/>
              <a:buChar char="✔"/>
            </a:pPr>
            <a:r>
              <a:rPr lang="ru-RU" sz="900" dirty="0" smtClean="0">
                <a:solidFill>
                  <a:schemeClr val="dk1"/>
                </a:solidFill>
                <a:latin typeface="Century Gothic"/>
                <a:ea typeface="Century Gothic"/>
                <a:cs typeface="Century Gothic"/>
                <a:sym typeface="Century Gothic"/>
              </a:rPr>
              <a:t>Размер займа </a:t>
            </a:r>
          </a:p>
          <a:p>
            <a:pPr marL="171450" marR="0" lvl="0" indent="-171450" algn="l" rtl="0">
              <a:spcBef>
                <a:spcPts val="0"/>
              </a:spcBef>
              <a:spcAft>
                <a:spcPts val="0"/>
              </a:spcAft>
              <a:buClr>
                <a:schemeClr val="dk1"/>
              </a:buClr>
              <a:buSzPts val="900"/>
              <a:buFont typeface="Noto Sans Symbols"/>
              <a:buChar char="✔"/>
            </a:pPr>
            <a:r>
              <a:rPr lang="ru-RU" sz="900" dirty="0" smtClean="0">
                <a:solidFill>
                  <a:schemeClr val="dk1"/>
                </a:solidFill>
                <a:latin typeface="Century Gothic"/>
                <a:ea typeface="Century Gothic"/>
                <a:cs typeface="Century Gothic"/>
                <a:sym typeface="Century Gothic"/>
              </a:rPr>
              <a:t>- от 100 000 до 500 000 руб.</a:t>
            </a:r>
          </a:p>
          <a:p>
            <a:pPr marL="171450" marR="0" lvl="0" indent="-171450" algn="l" rtl="0">
              <a:spcBef>
                <a:spcPts val="0"/>
              </a:spcBef>
              <a:spcAft>
                <a:spcPts val="0"/>
              </a:spcAft>
              <a:buClr>
                <a:schemeClr val="dk1"/>
              </a:buClr>
              <a:buSzPts val="900"/>
              <a:buFont typeface="Noto Sans Symbols"/>
              <a:buChar char="✔"/>
            </a:pPr>
            <a:r>
              <a:rPr lang="ru-RU" sz="900" dirty="0" smtClean="0">
                <a:solidFill>
                  <a:schemeClr val="dk1"/>
                </a:solidFill>
                <a:latin typeface="Century Gothic"/>
                <a:ea typeface="Century Gothic"/>
                <a:cs typeface="Century Gothic"/>
                <a:sym typeface="Century Gothic"/>
              </a:rPr>
              <a:t>Срок до </a:t>
            </a:r>
            <a:r>
              <a:rPr lang="ru-RU" sz="800" dirty="0" smtClean="0">
                <a:solidFill>
                  <a:schemeClr val="dk1"/>
                </a:solidFill>
                <a:latin typeface="Century Gothic"/>
                <a:ea typeface="Century Gothic"/>
                <a:cs typeface="Century Gothic"/>
                <a:sym typeface="Century Gothic"/>
              </a:rPr>
              <a:t>24 мес. (без залога); </a:t>
            </a:r>
          </a:p>
          <a:p>
            <a:pPr marL="171450" indent="-171450">
              <a:buClr>
                <a:schemeClr val="dk1"/>
              </a:buClr>
              <a:buSzPts val="900"/>
              <a:buFont typeface="Noto Sans Symbols"/>
              <a:buChar char="✔"/>
            </a:pPr>
            <a:r>
              <a:rPr lang="ru-RU" sz="800" dirty="0" smtClean="0">
                <a:solidFill>
                  <a:schemeClr val="dk1"/>
                </a:solidFill>
                <a:latin typeface="Century Gothic"/>
                <a:ea typeface="Century Gothic"/>
                <a:cs typeface="Century Gothic"/>
                <a:sym typeface="Century Gothic"/>
              </a:rPr>
              <a:t>- от 500 001 до 5 000 000 руб. до 36 мес.(с залогом), (отсрочка основного долга – до 6 месяцев)</a:t>
            </a:r>
            <a:endParaRPr lang="ru-RU" sz="800" dirty="0" smtClean="0"/>
          </a:p>
          <a:p>
            <a:pPr marL="171450" marR="0" lvl="0" indent="-171450" algn="l" rtl="0">
              <a:spcBef>
                <a:spcPts val="0"/>
              </a:spcBef>
              <a:spcAft>
                <a:spcPts val="0"/>
              </a:spcAft>
              <a:buClr>
                <a:schemeClr val="dk1"/>
              </a:buClr>
              <a:buSzPts val="900"/>
              <a:buFont typeface="Noto Sans Symbols"/>
              <a:buChar char="✔"/>
            </a:pPr>
            <a:r>
              <a:rPr lang="ru-RU" sz="800" dirty="0" smtClean="0">
                <a:solidFill>
                  <a:schemeClr val="dk1"/>
                </a:solidFill>
                <a:latin typeface="Century Gothic"/>
                <a:ea typeface="Century Gothic"/>
                <a:cs typeface="Century Gothic"/>
                <a:sym typeface="Century Gothic"/>
              </a:rPr>
              <a:t>Ставка: от 3,75% до 10%</a:t>
            </a:r>
            <a:endParaRPr sz="800" dirty="0" smtClean="0"/>
          </a:p>
          <a:p>
            <a:pPr marL="171450" lvl="0" indent="-171450">
              <a:buClr>
                <a:schemeClr val="dk1"/>
              </a:buClr>
              <a:buSzPts val="900"/>
              <a:buFont typeface="Noto Sans Symbols"/>
              <a:buChar char="✔"/>
            </a:pPr>
            <a:r>
              <a:rPr lang="ru-RU" sz="900" dirty="0" smtClean="0">
                <a:solidFill>
                  <a:schemeClr val="dk1"/>
                </a:solidFill>
                <a:latin typeface="Century Gothic"/>
                <a:ea typeface="Century Gothic"/>
                <a:cs typeface="Century Gothic"/>
                <a:sym typeface="Century Gothic"/>
              </a:rPr>
              <a:t>Цель - на ведение и развитие предпринимательской деятельности </a:t>
            </a:r>
            <a:r>
              <a:rPr lang="ru-RU" sz="900" dirty="0" smtClean="0"/>
              <a:t>(в </a:t>
            </a:r>
            <a:r>
              <a:rPr lang="ru-RU" sz="900" dirty="0" err="1" smtClean="0"/>
              <a:t>т.ч</a:t>
            </a:r>
            <a:r>
              <a:rPr lang="ru-RU" sz="900" dirty="0" smtClean="0"/>
              <a:t>. на рефинансирование (полное погашение) коммерческих кредитов, займов и/или на первоначальный аванс по лизингу и/или досрочный выкуп имущества по договорам лизинга, на ремонт арендуемого имущества, находящегося в государственной или муниципальной собственности). </a:t>
            </a:r>
            <a:r>
              <a:rPr lang="ru-RU" sz="900" dirty="0" smtClean="0">
                <a:solidFill>
                  <a:schemeClr val="dk1"/>
                </a:solidFill>
                <a:latin typeface="Century Gothic"/>
                <a:ea typeface="Century Gothic"/>
                <a:cs typeface="Century Gothic"/>
                <a:sym typeface="Century Gothic"/>
              </a:rPr>
              <a:t>Подробнее</a:t>
            </a:r>
            <a:r>
              <a:rPr lang="ru-RU" sz="900" dirty="0">
                <a:solidFill>
                  <a:schemeClr val="dk1"/>
                </a:solidFill>
                <a:latin typeface="Century Gothic"/>
                <a:ea typeface="Century Gothic"/>
                <a:cs typeface="Century Gothic"/>
                <a:sym typeface="Century Gothic"/>
              </a:rPr>
              <a:t>: </a:t>
            </a:r>
            <a:r>
              <a:rPr lang="en-US" sz="900" dirty="0">
                <a:solidFill>
                  <a:srgbClr val="FF0000"/>
                </a:solidFill>
                <a:latin typeface="Century Gothic"/>
                <a:ea typeface="Century Gothic"/>
                <a:cs typeface="Century Gothic"/>
                <a:sym typeface="Century Gothic"/>
              </a:rPr>
              <a:t>https://mspvolga.ru/uslugi/finansirovanie-predprinimatelstva/</a:t>
            </a:r>
            <a:r>
              <a:rPr lang="ru-RU" sz="900" dirty="0" smtClean="0">
                <a:solidFill>
                  <a:srgbClr val="FF0000"/>
                </a:solidFill>
                <a:latin typeface="Century Gothic"/>
                <a:ea typeface="Century Gothic"/>
                <a:cs typeface="Century Gothic"/>
                <a:sym typeface="Century Gothic"/>
              </a:rPr>
              <a:t>  </a:t>
            </a:r>
            <a:r>
              <a:rPr lang="ru-RU" sz="900" dirty="0">
                <a:solidFill>
                  <a:schemeClr val="dk1"/>
                </a:solidFill>
                <a:latin typeface="Century Gothic"/>
                <a:ea typeface="Century Gothic"/>
                <a:cs typeface="Century Gothic"/>
                <a:sym typeface="Century Gothic"/>
              </a:rPr>
              <a:t>или </a:t>
            </a:r>
            <a:r>
              <a:rPr lang="ru-RU" sz="900" dirty="0" smtClean="0">
                <a:solidFill>
                  <a:schemeClr val="dk1"/>
                </a:solidFill>
                <a:latin typeface="Century Gothic"/>
                <a:ea typeface="Century Gothic"/>
                <a:cs typeface="Century Gothic"/>
                <a:sym typeface="Century Gothic"/>
              </a:rPr>
              <a:t>8-8442-32-00-05.</a:t>
            </a:r>
            <a:endParaRPr dirty="0"/>
          </a:p>
        </p:txBody>
      </p:sp>
      <p:sp>
        <p:nvSpPr>
          <p:cNvPr id="368" name="Google Shape;368;p9"/>
          <p:cNvSpPr/>
          <p:nvPr/>
        </p:nvSpPr>
        <p:spPr>
          <a:xfrm>
            <a:off x="3532420" y="1525048"/>
            <a:ext cx="2885813" cy="3246539"/>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9" name="Google Shape;369;p9"/>
          <p:cNvSpPr txBox="1"/>
          <p:nvPr/>
        </p:nvSpPr>
        <p:spPr>
          <a:xfrm>
            <a:off x="4223690" y="1604948"/>
            <a:ext cx="228180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Программа микрофинансирования – </a:t>
            </a:r>
            <a:r>
              <a:rPr lang="ru-RU" sz="1000" dirty="0" err="1">
                <a:solidFill>
                  <a:schemeClr val="dk1"/>
                </a:solidFill>
                <a:latin typeface="Century Gothic"/>
                <a:ea typeface="Century Gothic"/>
                <a:cs typeface="Century Gothic"/>
                <a:sym typeface="Century Gothic"/>
              </a:rPr>
              <a:t>микрозайм</a:t>
            </a:r>
            <a:r>
              <a:rPr lang="ru-RU" sz="1000" dirty="0">
                <a:solidFill>
                  <a:schemeClr val="dk1"/>
                </a:solidFill>
                <a:latin typeface="Century Gothic"/>
                <a:ea typeface="Century Gothic"/>
                <a:cs typeface="Century Gothic"/>
                <a:sym typeface="Century Gothic"/>
              </a:rPr>
              <a:t> «</a:t>
            </a:r>
            <a:r>
              <a:rPr lang="ru-RU" sz="1000" dirty="0" err="1">
                <a:solidFill>
                  <a:schemeClr val="dk1"/>
                </a:solidFill>
                <a:latin typeface="Century Gothic"/>
                <a:ea typeface="Century Gothic"/>
                <a:cs typeface="Century Gothic"/>
                <a:sym typeface="Century Gothic"/>
              </a:rPr>
              <a:t>Импортозамещение</a:t>
            </a:r>
            <a:r>
              <a:rPr lang="ru-RU" sz="1000" dirty="0">
                <a:solidFill>
                  <a:schemeClr val="dk1"/>
                </a:solidFill>
                <a:latin typeface="Century Gothic"/>
                <a:ea typeface="Century Gothic"/>
                <a:cs typeface="Century Gothic"/>
                <a:sym typeface="Century Gothic"/>
              </a:rPr>
              <a:t>»</a:t>
            </a:r>
            <a:endParaRPr dirty="0"/>
          </a:p>
        </p:txBody>
      </p:sp>
      <p:pic>
        <p:nvPicPr>
          <p:cNvPr id="370" name="Google Shape;370;p9"/>
          <p:cNvPicPr preferRelativeResize="0"/>
          <p:nvPr/>
        </p:nvPicPr>
        <p:blipFill rotWithShape="1">
          <a:blip r:embed="rId5">
            <a:alphaModFix/>
          </a:blip>
          <a:srcRect/>
          <a:stretch/>
        </p:blipFill>
        <p:spPr>
          <a:xfrm>
            <a:off x="3577080" y="1686009"/>
            <a:ext cx="432854" cy="463336"/>
          </a:xfrm>
          <a:prstGeom prst="rect">
            <a:avLst/>
          </a:prstGeom>
          <a:noFill/>
          <a:ln>
            <a:noFill/>
          </a:ln>
        </p:spPr>
      </p:pic>
      <p:sp>
        <p:nvSpPr>
          <p:cNvPr id="371" name="Google Shape;371;p9"/>
          <p:cNvSpPr txBox="1"/>
          <p:nvPr/>
        </p:nvSpPr>
        <p:spPr>
          <a:xfrm>
            <a:off x="3532420" y="2312834"/>
            <a:ext cx="28858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Фонд микрофинансирования предпринимательства Волгоградской области (</a:t>
            </a:r>
            <a:r>
              <a:rPr lang="ru-RU" sz="800" dirty="0" err="1">
                <a:solidFill>
                  <a:schemeClr val="dk1"/>
                </a:solidFill>
                <a:latin typeface="Century Gothic"/>
                <a:ea typeface="Century Gothic"/>
                <a:cs typeface="Century Gothic"/>
                <a:sym typeface="Century Gothic"/>
              </a:rPr>
              <a:t>микрокредитная</a:t>
            </a:r>
            <a:r>
              <a:rPr lang="ru-RU" sz="800" dirty="0">
                <a:solidFill>
                  <a:schemeClr val="dk1"/>
                </a:solidFill>
                <a:latin typeface="Century Gothic"/>
                <a:ea typeface="Century Gothic"/>
                <a:cs typeface="Century Gothic"/>
                <a:sym typeface="Century Gothic"/>
              </a:rPr>
              <a:t> организация)</a:t>
            </a:r>
            <a:endParaRPr dirty="0"/>
          </a:p>
        </p:txBody>
      </p:sp>
      <p:sp>
        <p:nvSpPr>
          <p:cNvPr id="372" name="Google Shape;372;p9"/>
          <p:cNvSpPr txBox="1"/>
          <p:nvPr/>
        </p:nvSpPr>
        <p:spPr>
          <a:xfrm>
            <a:off x="3791823" y="2865365"/>
            <a:ext cx="2617366" cy="1892785"/>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Размер займа до 5 млн руб.</a:t>
            </a:r>
            <a:endParaRPr dirty="0"/>
          </a:p>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Ставка: </a:t>
            </a:r>
            <a:r>
              <a:rPr lang="ru-RU" sz="900" dirty="0" smtClean="0">
                <a:solidFill>
                  <a:schemeClr val="dk1"/>
                </a:solidFill>
                <a:latin typeface="Century Gothic"/>
                <a:ea typeface="Century Gothic"/>
                <a:cs typeface="Century Gothic"/>
                <a:sym typeface="Century Gothic"/>
              </a:rPr>
              <a:t>3,75 </a:t>
            </a:r>
            <a:r>
              <a:rPr lang="ru-RU" sz="900" dirty="0">
                <a:solidFill>
                  <a:schemeClr val="dk1"/>
                </a:solidFill>
                <a:latin typeface="Century Gothic"/>
                <a:ea typeface="Century Gothic"/>
                <a:cs typeface="Century Gothic"/>
                <a:sym typeface="Century Gothic"/>
              </a:rPr>
              <a:t>%.</a:t>
            </a:r>
            <a:endParaRPr dirty="0"/>
          </a:p>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Срок: до </a:t>
            </a:r>
            <a:r>
              <a:rPr lang="ru-RU" sz="900" dirty="0" smtClean="0">
                <a:solidFill>
                  <a:schemeClr val="dk1"/>
                </a:solidFill>
                <a:latin typeface="Century Gothic"/>
                <a:ea typeface="Century Gothic"/>
                <a:cs typeface="Century Gothic"/>
                <a:sym typeface="Century Gothic"/>
              </a:rPr>
              <a:t>36 </a:t>
            </a:r>
            <a:r>
              <a:rPr lang="ru-RU" sz="900" dirty="0">
                <a:solidFill>
                  <a:schemeClr val="dk1"/>
                </a:solidFill>
                <a:latin typeface="Century Gothic"/>
                <a:ea typeface="Century Gothic"/>
                <a:cs typeface="Century Gothic"/>
                <a:sym typeface="Century Gothic"/>
              </a:rPr>
              <a:t>мес. (отсрочка основного долга – до 6 месяцев)</a:t>
            </a:r>
            <a:endParaRPr dirty="0"/>
          </a:p>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Цель – производство продукции, включенной в отраслевые планы </a:t>
            </a:r>
            <a:r>
              <a:rPr lang="ru-RU" sz="900" dirty="0" err="1">
                <a:solidFill>
                  <a:schemeClr val="dk1"/>
                </a:solidFill>
                <a:latin typeface="Century Gothic"/>
                <a:ea typeface="Century Gothic"/>
                <a:cs typeface="Century Gothic"/>
                <a:sym typeface="Century Gothic"/>
              </a:rPr>
              <a:t>импортозамещения</a:t>
            </a:r>
            <a:r>
              <a:rPr lang="ru-RU" sz="900" dirty="0">
                <a:solidFill>
                  <a:schemeClr val="dk1"/>
                </a:solidFill>
                <a:latin typeface="Century Gothic"/>
                <a:ea typeface="Century Gothic"/>
                <a:cs typeface="Century Gothic"/>
                <a:sym typeface="Century Gothic"/>
              </a:rPr>
              <a:t> </a:t>
            </a:r>
            <a:r>
              <a:rPr lang="ru-RU" sz="900" dirty="0" err="1">
                <a:solidFill>
                  <a:schemeClr val="dk1"/>
                </a:solidFill>
                <a:latin typeface="Century Gothic"/>
                <a:ea typeface="Century Gothic"/>
                <a:cs typeface="Century Gothic"/>
                <a:sym typeface="Century Gothic"/>
              </a:rPr>
              <a:t>Минпромторга</a:t>
            </a:r>
            <a:r>
              <a:rPr lang="ru-RU" sz="900" dirty="0">
                <a:solidFill>
                  <a:schemeClr val="dk1"/>
                </a:solidFill>
                <a:latin typeface="Century Gothic"/>
                <a:ea typeface="Century Gothic"/>
                <a:cs typeface="Century Gothic"/>
                <a:sym typeface="Century Gothic"/>
              </a:rPr>
              <a:t> России»</a:t>
            </a:r>
            <a:endParaRPr dirty="0"/>
          </a:p>
          <a:p>
            <a:pPr marL="171450" indent="-171450">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Подробнее: </a:t>
            </a:r>
            <a:r>
              <a:rPr lang="en-US" sz="900" dirty="0">
                <a:solidFill>
                  <a:srgbClr val="FF0000"/>
                </a:solidFill>
                <a:latin typeface="Century Gothic"/>
                <a:ea typeface="Century Gothic"/>
                <a:cs typeface="Century Gothic"/>
                <a:sym typeface="Century Gothic"/>
              </a:rPr>
              <a:t>https://mspvolga.ru/uslugi/finansirovanie-predprinimatelstva/</a:t>
            </a:r>
            <a:r>
              <a:rPr lang="ru-RU" sz="900" dirty="0">
                <a:solidFill>
                  <a:srgbClr val="FF0000"/>
                </a:solidFill>
                <a:latin typeface="Century Gothic"/>
                <a:ea typeface="Century Gothic"/>
                <a:cs typeface="Century Gothic"/>
                <a:sym typeface="Century Gothic"/>
              </a:rPr>
              <a:t> </a:t>
            </a:r>
            <a:r>
              <a:rPr lang="ru-RU" sz="900" dirty="0" smtClean="0">
                <a:solidFill>
                  <a:schemeClr val="dk1"/>
                </a:solidFill>
                <a:latin typeface="Century Gothic"/>
                <a:ea typeface="Century Gothic"/>
                <a:cs typeface="Century Gothic"/>
                <a:sym typeface="Century Gothic"/>
              </a:rPr>
              <a:t>или </a:t>
            </a:r>
            <a:r>
              <a:rPr lang="ru-RU" sz="900" dirty="0">
                <a:solidFill>
                  <a:schemeClr val="dk1"/>
                </a:solidFill>
                <a:latin typeface="Century Gothic"/>
                <a:ea typeface="Century Gothic"/>
                <a:cs typeface="Century Gothic"/>
                <a:sym typeface="Century Gothic"/>
              </a:rPr>
              <a:t>8-8442-32-00-05.</a:t>
            </a:r>
            <a:endParaRPr lang="ru-RU" sz="900" dirty="0"/>
          </a:p>
          <a:p>
            <a:pPr marL="171450" marR="0" lvl="0" indent="-114300" algn="l" rtl="0">
              <a:spcBef>
                <a:spcPts val="0"/>
              </a:spcBef>
              <a:spcAft>
                <a:spcPts val="0"/>
              </a:spcAft>
              <a:buClr>
                <a:schemeClr val="dk1"/>
              </a:buClr>
              <a:buSzPts val="900"/>
              <a:buFont typeface="Noto Sans Symbols"/>
              <a:buNone/>
            </a:pPr>
            <a:endParaRPr sz="900" dirty="0">
              <a:solidFill>
                <a:schemeClr val="dk1"/>
              </a:solidFill>
              <a:latin typeface="Century Gothic"/>
              <a:ea typeface="Century Gothic"/>
              <a:cs typeface="Century Gothic"/>
              <a:sym typeface="Century Gothic"/>
            </a:endParaRPr>
          </a:p>
        </p:txBody>
      </p:sp>
      <p:sp>
        <p:nvSpPr>
          <p:cNvPr id="373" name="Google Shape;373;p9"/>
          <p:cNvSpPr/>
          <p:nvPr/>
        </p:nvSpPr>
        <p:spPr>
          <a:xfrm>
            <a:off x="6699317" y="611763"/>
            <a:ext cx="3011648" cy="5592142"/>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4" name="Google Shape;374;p9"/>
          <p:cNvSpPr txBox="1"/>
          <p:nvPr/>
        </p:nvSpPr>
        <p:spPr>
          <a:xfrm>
            <a:off x="7450626" y="755515"/>
            <a:ext cx="190782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Программа микрофинансирования – </a:t>
            </a:r>
            <a:r>
              <a:rPr lang="ru-RU" sz="1000" dirty="0" err="1">
                <a:solidFill>
                  <a:schemeClr val="dk1"/>
                </a:solidFill>
                <a:latin typeface="Century Gothic"/>
                <a:ea typeface="Century Gothic"/>
                <a:cs typeface="Century Gothic"/>
                <a:sym typeface="Century Gothic"/>
              </a:rPr>
              <a:t>микрозайм</a:t>
            </a:r>
            <a:r>
              <a:rPr lang="ru-RU" sz="1000" dirty="0">
                <a:solidFill>
                  <a:schemeClr val="dk1"/>
                </a:solidFill>
                <a:latin typeface="Century Gothic"/>
                <a:ea typeface="Century Gothic"/>
                <a:cs typeface="Century Gothic"/>
                <a:sym typeface="Century Gothic"/>
              </a:rPr>
              <a:t> </a:t>
            </a:r>
            <a:r>
              <a:rPr lang="ru-RU" sz="1000" dirty="0" smtClean="0">
                <a:solidFill>
                  <a:schemeClr val="dk1"/>
                </a:solidFill>
                <a:latin typeface="Century Gothic"/>
                <a:ea typeface="Century Gothic"/>
                <a:cs typeface="Century Gothic"/>
                <a:sym typeface="Century Gothic"/>
              </a:rPr>
              <a:t> «</a:t>
            </a:r>
            <a:r>
              <a:rPr lang="ru-RU" sz="1000" dirty="0">
                <a:solidFill>
                  <a:schemeClr val="dk1"/>
                </a:solidFill>
                <a:latin typeface="Century Gothic"/>
                <a:ea typeface="Century Gothic"/>
                <a:cs typeface="Century Gothic"/>
                <a:sym typeface="Century Gothic"/>
              </a:rPr>
              <a:t>Старт»</a:t>
            </a:r>
            <a:endParaRPr dirty="0"/>
          </a:p>
        </p:txBody>
      </p:sp>
      <p:pic>
        <p:nvPicPr>
          <p:cNvPr id="375" name="Google Shape;375;p9"/>
          <p:cNvPicPr preferRelativeResize="0"/>
          <p:nvPr/>
        </p:nvPicPr>
        <p:blipFill rotWithShape="1">
          <a:blip r:embed="rId6">
            <a:alphaModFix/>
          </a:blip>
          <a:srcRect/>
          <a:stretch/>
        </p:blipFill>
        <p:spPr>
          <a:xfrm>
            <a:off x="6775036" y="846177"/>
            <a:ext cx="432854" cy="463336"/>
          </a:xfrm>
          <a:prstGeom prst="rect">
            <a:avLst/>
          </a:prstGeom>
          <a:noFill/>
          <a:ln>
            <a:noFill/>
          </a:ln>
        </p:spPr>
      </p:pic>
      <p:sp>
        <p:nvSpPr>
          <p:cNvPr id="376" name="Google Shape;376;p9"/>
          <p:cNvSpPr txBox="1"/>
          <p:nvPr/>
        </p:nvSpPr>
        <p:spPr>
          <a:xfrm>
            <a:off x="6694464" y="1379241"/>
            <a:ext cx="28858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Фонд микрофинансирования предпринимательства Волгоградской области (</a:t>
            </a:r>
            <a:r>
              <a:rPr lang="ru-RU" sz="800" dirty="0" err="1">
                <a:solidFill>
                  <a:schemeClr val="dk1"/>
                </a:solidFill>
                <a:latin typeface="Century Gothic"/>
                <a:ea typeface="Century Gothic"/>
                <a:cs typeface="Century Gothic"/>
                <a:sym typeface="Century Gothic"/>
              </a:rPr>
              <a:t>микрокредитная</a:t>
            </a:r>
            <a:r>
              <a:rPr lang="ru-RU" sz="800" dirty="0">
                <a:solidFill>
                  <a:schemeClr val="dk1"/>
                </a:solidFill>
                <a:latin typeface="Century Gothic"/>
                <a:ea typeface="Century Gothic"/>
                <a:cs typeface="Century Gothic"/>
                <a:sym typeface="Century Gothic"/>
              </a:rPr>
              <a:t> организация)</a:t>
            </a:r>
            <a:endParaRPr dirty="0"/>
          </a:p>
        </p:txBody>
      </p:sp>
      <p:sp>
        <p:nvSpPr>
          <p:cNvPr id="377" name="Google Shape;377;p9"/>
          <p:cNvSpPr txBox="1"/>
          <p:nvPr/>
        </p:nvSpPr>
        <p:spPr>
          <a:xfrm>
            <a:off x="6775036" y="1888245"/>
            <a:ext cx="2625754" cy="4385776"/>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Размер займа от 100 000 до 3 000 000 руб.</a:t>
            </a:r>
            <a:endParaRPr dirty="0"/>
          </a:p>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Ставка: от </a:t>
            </a:r>
            <a:r>
              <a:rPr lang="ru-RU" sz="900" dirty="0" smtClean="0">
                <a:solidFill>
                  <a:schemeClr val="dk1"/>
                </a:solidFill>
                <a:latin typeface="Century Gothic"/>
                <a:ea typeface="Century Gothic"/>
                <a:cs typeface="Century Gothic"/>
                <a:sym typeface="Century Gothic"/>
              </a:rPr>
              <a:t>3,75 </a:t>
            </a:r>
            <a:r>
              <a:rPr lang="ru-RU" sz="900" dirty="0">
                <a:solidFill>
                  <a:schemeClr val="dk1"/>
                </a:solidFill>
                <a:latin typeface="Century Gothic"/>
                <a:ea typeface="Century Gothic"/>
                <a:cs typeface="Century Gothic"/>
                <a:sym typeface="Century Gothic"/>
              </a:rPr>
              <a:t>% до 8%</a:t>
            </a:r>
            <a:endParaRPr dirty="0"/>
          </a:p>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Срок: до </a:t>
            </a:r>
            <a:r>
              <a:rPr lang="ru-RU" sz="900" dirty="0" smtClean="0">
                <a:solidFill>
                  <a:schemeClr val="dk1"/>
                </a:solidFill>
                <a:latin typeface="Century Gothic"/>
                <a:ea typeface="Century Gothic"/>
                <a:cs typeface="Century Gothic"/>
                <a:sym typeface="Century Gothic"/>
              </a:rPr>
              <a:t>36 </a:t>
            </a:r>
            <a:r>
              <a:rPr lang="ru-RU" sz="900" dirty="0">
                <a:solidFill>
                  <a:schemeClr val="dk1"/>
                </a:solidFill>
                <a:latin typeface="Century Gothic"/>
                <a:ea typeface="Century Gothic"/>
                <a:cs typeface="Century Gothic"/>
                <a:sym typeface="Century Gothic"/>
              </a:rPr>
              <a:t>мес. (отсрочка основного долга – до 3 месяцев)</a:t>
            </a:r>
            <a:endParaRPr dirty="0"/>
          </a:p>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Цель – на </a:t>
            </a:r>
            <a:r>
              <a:rPr lang="ru-RU" sz="900" dirty="0" err="1">
                <a:solidFill>
                  <a:schemeClr val="dk1"/>
                </a:solidFill>
                <a:latin typeface="Century Gothic"/>
                <a:ea typeface="Century Gothic"/>
                <a:cs typeface="Century Gothic"/>
                <a:sym typeface="Century Gothic"/>
              </a:rPr>
              <a:t>релизацию</a:t>
            </a:r>
            <a:r>
              <a:rPr lang="ru-RU" sz="900" dirty="0">
                <a:solidFill>
                  <a:schemeClr val="dk1"/>
                </a:solidFill>
                <a:latin typeface="Century Gothic"/>
                <a:ea typeface="Century Gothic"/>
                <a:cs typeface="Century Gothic"/>
                <a:sym typeface="Century Gothic"/>
              </a:rPr>
              <a:t> бизнес-плана.</a:t>
            </a:r>
            <a:endParaRPr dirty="0"/>
          </a:p>
          <a:p>
            <a:pPr marL="171450" lvl="0" indent="-171450">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Допускается предоставление одного или нескольких из нижеперечисленных видов обеспечения. При этом совокупный размер обеспечения должен составлять не менее 100% от суммы </a:t>
            </a:r>
            <a:r>
              <a:rPr lang="ru-RU" sz="900" dirty="0" err="1">
                <a:solidFill>
                  <a:schemeClr val="dk1"/>
                </a:solidFill>
                <a:latin typeface="Century Gothic"/>
                <a:ea typeface="Century Gothic"/>
                <a:cs typeface="Century Gothic"/>
                <a:sym typeface="Century Gothic"/>
              </a:rPr>
              <a:t>микрозайма</a:t>
            </a:r>
            <a:r>
              <a:rPr lang="ru-RU" sz="900" dirty="0">
                <a:solidFill>
                  <a:schemeClr val="dk1"/>
                </a:solidFill>
                <a:latin typeface="Century Gothic"/>
                <a:ea typeface="Century Gothic"/>
                <a:cs typeface="Century Gothic"/>
                <a:sym typeface="Century Gothic"/>
              </a:rPr>
              <a:t>:</a:t>
            </a:r>
          </a:p>
          <a:p>
            <a:pPr lvl="0" algn="just">
              <a:buClr>
                <a:schemeClr val="dk1"/>
              </a:buClr>
              <a:buSzPts val="900"/>
            </a:pPr>
            <a:r>
              <a:rPr lang="ru-RU" sz="900" dirty="0">
                <a:latin typeface="Century Gothic" panose="020B0502020202020204" pitchFamily="34" charset="0"/>
              </a:rPr>
              <a:t>      • залог движимого и/или недвижимого имущества;</a:t>
            </a:r>
          </a:p>
          <a:p>
            <a:pPr lvl="0" algn="just">
              <a:buClr>
                <a:schemeClr val="dk1"/>
              </a:buClr>
              <a:buSzPts val="900"/>
            </a:pPr>
            <a:r>
              <a:rPr lang="ru-RU" sz="900" dirty="0">
                <a:latin typeface="Century Gothic" panose="020B0502020202020204" pitchFamily="34" charset="0"/>
              </a:rPr>
              <a:t>      • поручительство физического лица с подтверждением платежеспособности за период не менее 6 месяцев, с предоставлением справок: по форме 2НДФЛ или по форме КНД1122036 (для </a:t>
            </a:r>
            <a:r>
              <a:rPr lang="ru-RU" sz="900" dirty="0" err="1">
                <a:latin typeface="Century Gothic" panose="020B0502020202020204" pitchFamily="34" charset="0"/>
              </a:rPr>
              <a:t>Cамозанятого</a:t>
            </a:r>
            <a:r>
              <a:rPr lang="ru-RU" sz="900" dirty="0">
                <a:latin typeface="Century Gothic" panose="020B0502020202020204" pitchFamily="34" charset="0"/>
              </a:rPr>
              <a:t>);</a:t>
            </a:r>
          </a:p>
          <a:p>
            <a:pPr lvl="0" algn="just">
              <a:buClr>
                <a:schemeClr val="dk1"/>
              </a:buClr>
              <a:buSzPts val="900"/>
            </a:pPr>
            <a:r>
              <a:rPr lang="ru-RU" sz="900" dirty="0">
                <a:latin typeface="Century Gothic" panose="020B0502020202020204" pitchFamily="34" charset="0"/>
              </a:rPr>
              <a:t>       • поручительство Ассоциации (некоммерческого партнерства) "Гарантийный фонд Волгоградской области" в размере до  70% от суммы </a:t>
            </a:r>
            <a:r>
              <a:rPr lang="ru-RU" sz="900" dirty="0" err="1">
                <a:latin typeface="Century Gothic" panose="020B0502020202020204" pitchFamily="34" charset="0"/>
              </a:rPr>
              <a:t>микрозайма</a:t>
            </a:r>
            <a:r>
              <a:rPr lang="ru-RU" sz="900" dirty="0">
                <a:latin typeface="Century Gothic" panose="020B0502020202020204" pitchFamily="34" charset="0"/>
              </a:rPr>
              <a:t>.</a:t>
            </a:r>
          </a:p>
          <a:p>
            <a:pPr marL="171450" lvl="0" indent="-171450">
              <a:buClr>
                <a:schemeClr val="dk1"/>
              </a:buClr>
              <a:buSzPts val="900"/>
              <a:buFont typeface="Noto Sans Symbols"/>
              <a:buChar char="✔"/>
            </a:pPr>
            <a:r>
              <a:rPr lang="ru-RU" sz="900" dirty="0" smtClean="0">
                <a:solidFill>
                  <a:schemeClr val="dk1"/>
                </a:solidFill>
                <a:latin typeface="Century Gothic"/>
                <a:ea typeface="Century Gothic"/>
                <a:cs typeface="Century Gothic"/>
                <a:sym typeface="Century Gothic"/>
              </a:rPr>
              <a:t>Подробнее</a:t>
            </a:r>
            <a:r>
              <a:rPr lang="ru-RU" sz="900" dirty="0">
                <a:solidFill>
                  <a:schemeClr val="dk1"/>
                </a:solidFill>
                <a:latin typeface="Century Gothic"/>
                <a:ea typeface="Century Gothic"/>
                <a:cs typeface="Century Gothic"/>
                <a:sym typeface="Century Gothic"/>
              </a:rPr>
              <a:t>: </a:t>
            </a:r>
            <a:r>
              <a:rPr lang="en-US" sz="900" dirty="0">
                <a:solidFill>
                  <a:srgbClr val="FF0000"/>
                </a:solidFill>
                <a:latin typeface="Century Gothic"/>
                <a:ea typeface="Century Gothic"/>
                <a:cs typeface="Century Gothic"/>
                <a:sym typeface="Century Gothic"/>
              </a:rPr>
              <a:t>https://mspvolga.ru/uslugi/finansirovanie-predprinimatelstva/  </a:t>
            </a:r>
            <a:r>
              <a:rPr lang="ru-RU" sz="900" dirty="0">
                <a:solidFill>
                  <a:schemeClr val="dk1"/>
                </a:solidFill>
                <a:latin typeface="Century Gothic"/>
                <a:ea typeface="Century Gothic"/>
                <a:cs typeface="Century Gothic"/>
                <a:sym typeface="Century Gothic"/>
              </a:rPr>
              <a:t>или 8-8442-32-00-05.</a:t>
            </a:r>
            <a:endParaRPr lang="ru-RU" sz="900" dirty="0"/>
          </a:p>
          <a:p>
            <a:pPr marL="171450" marR="0" lvl="0" indent="-114300" algn="l" rtl="0">
              <a:spcBef>
                <a:spcPts val="0"/>
              </a:spcBef>
              <a:spcAft>
                <a:spcPts val="0"/>
              </a:spcAft>
              <a:buClr>
                <a:schemeClr val="dk1"/>
              </a:buClr>
              <a:buSzPts val="900"/>
              <a:buFont typeface="Noto Sans Symbols"/>
              <a:buNone/>
            </a:pPr>
            <a:endParaRPr sz="900" dirty="0">
              <a:solidFill>
                <a:schemeClr val="dk1"/>
              </a:solidFill>
              <a:latin typeface="Century Gothic"/>
              <a:ea typeface="Century Gothic"/>
              <a:cs typeface="Century Gothic"/>
              <a:sym typeface="Century Gothic"/>
            </a:endParaRPr>
          </a:p>
          <a:p>
            <a:pPr marL="171450" marR="0" lvl="0" indent="-114300" algn="l" rtl="0">
              <a:spcBef>
                <a:spcPts val="0"/>
              </a:spcBef>
              <a:spcAft>
                <a:spcPts val="0"/>
              </a:spcAft>
              <a:buClr>
                <a:schemeClr val="dk1"/>
              </a:buClr>
              <a:buSzPts val="900"/>
              <a:buFont typeface="Noto Sans Symbols"/>
              <a:buNone/>
            </a:pPr>
            <a:endParaRPr sz="900" dirty="0">
              <a:solidFill>
                <a:schemeClr val="dk1"/>
              </a:solidFill>
              <a:latin typeface="Century Gothic"/>
              <a:ea typeface="Century Gothic"/>
              <a:cs typeface="Century Gothic"/>
              <a:sym typeface="Century Gothic"/>
            </a:endParaRPr>
          </a:p>
        </p:txBody>
      </p:sp>
      <p:sp>
        <p:nvSpPr>
          <p:cNvPr id="378" name="Google Shape;378;p9"/>
          <p:cNvSpPr/>
          <p:nvPr/>
        </p:nvSpPr>
        <p:spPr>
          <a:xfrm>
            <a:off x="209722" y="5308920"/>
            <a:ext cx="6421826" cy="1472919"/>
          </a:xfrm>
          <a:prstGeom prst="roundRect">
            <a:avLst>
              <a:gd name="adj" fmla="val 16667"/>
            </a:avLst>
          </a:prstGeom>
          <a:noFill/>
          <a:ln w="28575" cap="flat" cmpd="sng">
            <a:solidFill>
              <a:srgbClr val="BEC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9" name="Google Shape;379;p9"/>
          <p:cNvSpPr txBox="1"/>
          <p:nvPr/>
        </p:nvSpPr>
        <p:spPr>
          <a:xfrm>
            <a:off x="478830" y="5365473"/>
            <a:ext cx="449649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dirty="0">
                <a:solidFill>
                  <a:schemeClr val="dk1"/>
                </a:solidFill>
                <a:latin typeface="Century Gothic"/>
                <a:ea typeface="Century Gothic"/>
                <a:cs typeface="Century Gothic"/>
                <a:sym typeface="Century Gothic"/>
              </a:rPr>
              <a:t>Программа микрофинансирования – </a:t>
            </a:r>
            <a:r>
              <a:rPr lang="ru-RU" sz="1000" dirty="0" err="1">
                <a:solidFill>
                  <a:schemeClr val="dk1"/>
                </a:solidFill>
                <a:latin typeface="Century Gothic"/>
                <a:ea typeface="Century Gothic"/>
                <a:cs typeface="Century Gothic"/>
                <a:sym typeface="Century Gothic"/>
              </a:rPr>
              <a:t>микрозайм</a:t>
            </a:r>
            <a:r>
              <a:rPr lang="ru-RU" sz="1000" dirty="0">
                <a:solidFill>
                  <a:schemeClr val="dk1"/>
                </a:solidFill>
                <a:latin typeface="Century Gothic"/>
                <a:ea typeface="Century Gothic"/>
                <a:cs typeface="Century Gothic"/>
                <a:sym typeface="Century Gothic"/>
              </a:rPr>
              <a:t> «</a:t>
            </a:r>
            <a:r>
              <a:rPr lang="ru-RU" sz="1000" dirty="0" err="1">
                <a:solidFill>
                  <a:schemeClr val="dk1"/>
                </a:solidFill>
                <a:latin typeface="Century Gothic"/>
                <a:ea typeface="Century Gothic"/>
                <a:cs typeface="Century Gothic"/>
                <a:sym typeface="Century Gothic"/>
              </a:rPr>
              <a:t>Самозанятый</a:t>
            </a:r>
            <a:r>
              <a:rPr lang="ru-RU" sz="1000" dirty="0">
                <a:solidFill>
                  <a:schemeClr val="dk1"/>
                </a:solidFill>
                <a:latin typeface="Century Gothic"/>
                <a:ea typeface="Century Gothic"/>
                <a:cs typeface="Century Gothic"/>
                <a:sym typeface="Century Gothic"/>
              </a:rPr>
              <a:t>»</a:t>
            </a:r>
            <a:endParaRPr dirty="0"/>
          </a:p>
        </p:txBody>
      </p:sp>
      <p:pic>
        <p:nvPicPr>
          <p:cNvPr id="380" name="Google Shape;380;p9"/>
          <p:cNvPicPr preferRelativeResize="0"/>
          <p:nvPr/>
        </p:nvPicPr>
        <p:blipFill rotWithShape="1">
          <a:blip r:embed="rId6">
            <a:alphaModFix/>
          </a:blip>
          <a:srcRect/>
          <a:stretch/>
        </p:blipFill>
        <p:spPr>
          <a:xfrm>
            <a:off x="6157669" y="5440516"/>
            <a:ext cx="319832" cy="342355"/>
          </a:xfrm>
          <a:prstGeom prst="rect">
            <a:avLst/>
          </a:prstGeom>
          <a:noFill/>
          <a:ln>
            <a:noFill/>
          </a:ln>
        </p:spPr>
      </p:pic>
      <p:sp>
        <p:nvSpPr>
          <p:cNvPr id="381" name="Google Shape;381;p9"/>
          <p:cNvSpPr txBox="1"/>
          <p:nvPr/>
        </p:nvSpPr>
        <p:spPr>
          <a:xfrm>
            <a:off x="341134" y="5643106"/>
            <a:ext cx="629041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dirty="0">
                <a:solidFill>
                  <a:schemeClr val="dk1"/>
                </a:solidFill>
                <a:latin typeface="Century Gothic"/>
                <a:ea typeface="Century Gothic"/>
                <a:cs typeface="Century Gothic"/>
                <a:sym typeface="Century Gothic"/>
              </a:rPr>
              <a:t>Фонд микрофинансирования предпринимательства Волгоградской области (</a:t>
            </a:r>
            <a:r>
              <a:rPr lang="ru-RU" sz="800" dirty="0" err="1">
                <a:solidFill>
                  <a:schemeClr val="dk1"/>
                </a:solidFill>
                <a:latin typeface="Century Gothic"/>
                <a:ea typeface="Century Gothic"/>
                <a:cs typeface="Century Gothic"/>
                <a:sym typeface="Century Gothic"/>
              </a:rPr>
              <a:t>микрокредитная</a:t>
            </a:r>
            <a:r>
              <a:rPr lang="ru-RU" sz="800" dirty="0">
                <a:solidFill>
                  <a:schemeClr val="dk1"/>
                </a:solidFill>
                <a:latin typeface="Century Gothic"/>
                <a:ea typeface="Century Gothic"/>
                <a:cs typeface="Century Gothic"/>
                <a:sym typeface="Century Gothic"/>
              </a:rPr>
              <a:t> организация)</a:t>
            </a:r>
            <a:endParaRPr dirty="0"/>
          </a:p>
        </p:txBody>
      </p:sp>
      <p:sp>
        <p:nvSpPr>
          <p:cNvPr id="382" name="Google Shape;382;p9"/>
          <p:cNvSpPr txBox="1"/>
          <p:nvPr/>
        </p:nvSpPr>
        <p:spPr>
          <a:xfrm>
            <a:off x="256963" y="5858550"/>
            <a:ext cx="8624223" cy="92328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Размер займа от 50 000 до 500 000 руб.</a:t>
            </a:r>
            <a:endParaRPr dirty="0"/>
          </a:p>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Ставка: от </a:t>
            </a:r>
            <a:r>
              <a:rPr lang="ru-RU" sz="900" dirty="0" smtClean="0">
                <a:solidFill>
                  <a:schemeClr val="dk1"/>
                </a:solidFill>
                <a:latin typeface="Century Gothic"/>
                <a:ea typeface="Century Gothic"/>
                <a:cs typeface="Century Gothic"/>
                <a:sym typeface="Century Gothic"/>
              </a:rPr>
              <a:t>3,75 </a:t>
            </a:r>
            <a:r>
              <a:rPr lang="ru-RU" sz="900" dirty="0">
                <a:solidFill>
                  <a:schemeClr val="dk1"/>
                </a:solidFill>
                <a:latin typeface="Century Gothic"/>
                <a:ea typeface="Century Gothic"/>
                <a:cs typeface="Century Gothic"/>
                <a:sym typeface="Century Gothic"/>
              </a:rPr>
              <a:t>% до </a:t>
            </a:r>
            <a:r>
              <a:rPr lang="ru-RU" sz="900" dirty="0" smtClean="0">
                <a:solidFill>
                  <a:schemeClr val="dk1"/>
                </a:solidFill>
                <a:latin typeface="Century Gothic"/>
                <a:ea typeface="Century Gothic"/>
                <a:cs typeface="Century Gothic"/>
                <a:sym typeface="Century Gothic"/>
              </a:rPr>
              <a:t>7,5 </a:t>
            </a:r>
            <a:r>
              <a:rPr lang="ru-RU" sz="900" dirty="0">
                <a:solidFill>
                  <a:schemeClr val="dk1"/>
                </a:solidFill>
                <a:latin typeface="Century Gothic"/>
                <a:ea typeface="Century Gothic"/>
                <a:cs typeface="Century Gothic"/>
                <a:sym typeface="Century Gothic"/>
              </a:rPr>
              <a:t>%</a:t>
            </a:r>
            <a:endParaRPr dirty="0"/>
          </a:p>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Срок: до </a:t>
            </a:r>
            <a:r>
              <a:rPr lang="ru-RU" sz="900" dirty="0" smtClean="0">
                <a:solidFill>
                  <a:schemeClr val="dk1"/>
                </a:solidFill>
                <a:latin typeface="Century Gothic"/>
                <a:ea typeface="Century Gothic"/>
                <a:cs typeface="Century Gothic"/>
                <a:sym typeface="Century Gothic"/>
              </a:rPr>
              <a:t>36 </a:t>
            </a:r>
            <a:r>
              <a:rPr lang="ru-RU" sz="900" dirty="0">
                <a:solidFill>
                  <a:schemeClr val="dk1"/>
                </a:solidFill>
                <a:latin typeface="Century Gothic"/>
                <a:ea typeface="Century Gothic"/>
                <a:cs typeface="Century Gothic"/>
                <a:sym typeface="Century Gothic"/>
              </a:rPr>
              <a:t>мес. (отсрочка основного долга – до 3 месяцев).</a:t>
            </a:r>
            <a:endParaRPr dirty="0"/>
          </a:p>
          <a:p>
            <a:pPr marL="171450" marR="0" lvl="0" indent="-171450" algn="l" rtl="0">
              <a:spcBef>
                <a:spcPts val="0"/>
              </a:spcBef>
              <a:spcAft>
                <a:spcPts val="0"/>
              </a:spcAft>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Цель - на ведение и развитие предпринимательской деятельности.</a:t>
            </a:r>
            <a:endParaRPr dirty="0"/>
          </a:p>
          <a:p>
            <a:pPr marL="171450" lvl="0" indent="-171450">
              <a:buClr>
                <a:schemeClr val="dk1"/>
              </a:buClr>
              <a:buSzPts val="900"/>
              <a:buFont typeface="Noto Sans Symbols"/>
              <a:buChar char="✔"/>
            </a:pPr>
            <a:r>
              <a:rPr lang="ru-RU" sz="900" dirty="0">
                <a:solidFill>
                  <a:schemeClr val="dk1"/>
                </a:solidFill>
                <a:latin typeface="Century Gothic"/>
                <a:ea typeface="Century Gothic"/>
                <a:cs typeface="Century Gothic"/>
                <a:sym typeface="Century Gothic"/>
              </a:rPr>
              <a:t>Подробнее: </a:t>
            </a:r>
            <a:r>
              <a:rPr lang="en-US" sz="900" dirty="0">
                <a:solidFill>
                  <a:srgbClr val="FF0000"/>
                </a:solidFill>
                <a:latin typeface="Century Gothic"/>
                <a:ea typeface="Century Gothic"/>
                <a:cs typeface="Century Gothic"/>
                <a:sym typeface="Century Gothic"/>
              </a:rPr>
              <a:t>https://mspvolga.ru/uslugi/finansirovanie-predprinimatelstva/  </a:t>
            </a:r>
            <a:r>
              <a:rPr lang="ru-RU" sz="900" dirty="0">
                <a:solidFill>
                  <a:schemeClr val="dk1"/>
                </a:solidFill>
                <a:latin typeface="Century Gothic"/>
                <a:ea typeface="Century Gothic"/>
                <a:cs typeface="Century Gothic"/>
                <a:sym typeface="Century Gothic"/>
              </a:rPr>
              <a:t>или 8-8442-32-00-05</a:t>
            </a:r>
            <a:endParaRPr sz="900" dirty="0">
              <a:solidFill>
                <a:schemeClr val="dk1"/>
              </a:solidFill>
              <a:latin typeface="Century Gothic"/>
              <a:ea typeface="Century Gothic"/>
              <a:cs typeface="Century Gothic"/>
              <a:sym typeface="Century Gothic"/>
            </a:endParaRPr>
          </a:p>
          <a:p>
            <a:pPr marL="171450" marR="0" lvl="0" indent="-114300" algn="l" rtl="0">
              <a:spcBef>
                <a:spcPts val="0"/>
              </a:spcBef>
              <a:spcAft>
                <a:spcPts val="0"/>
              </a:spcAft>
              <a:buClr>
                <a:schemeClr val="dk1"/>
              </a:buClr>
              <a:buSzPts val="900"/>
              <a:buFont typeface="Noto Sans Symbols"/>
              <a:buNone/>
            </a:pPr>
            <a:endParaRPr sz="900" dirty="0">
              <a:solidFill>
                <a:schemeClr val="dk1"/>
              </a:solidFill>
              <a:latin typeface="Century Gothic"/>
              <a:ea typeface="Century Gothic"/>
              <a:cs typeface="Century Gothic"/>
              <a:sym typeface="Century Gothic"/>
            </a:endParaRPr>
          </a:p>
        </p:txBody>
      </p:sp>
      <p:pic>
        <p:nvPicPr>
          <p:cNvPr id="383" name="Google Shape;383;p9"/>
          <p:cNvPicPr preferRelativeResize="0"/>
          <p:nvPr/>
        </p:nvPicPr>
        <p:blipFill rotWithShape="1">
          <a:blip r:embed="rId7">
            <a:alphaModFix/>
          </a:blip>
          <a:srcRect/>
          <a:stretch/>
        </p:blipFill>
        <p:spPr>
          <a:xfrm>
            <a:off x="10197268" y="5680601"/>
            <a:ext cx="2004799" cy="1186841"/>
          </a:xfrm>
          <a:prstGeom prst="rect">
            <a:avLst/>
          </a:prstGeom>
          <a:noFill/>
          <a:ln>
            <a:noFill/>
          </a:ln>
        </p:spPr>
      </p:pic>
    </p:spTree>
  </p:cSld>
  <p:clrMapOvr>
    <a:masterClrMapping/>
  </p:clrMapOvr>
</p:sld>
</file>

<file path=ppt/theme/theme1.xml><?xml version="1.0" encoding="utf-8"?>
<a:theme xmlns:a="http://schemas.openxmlformats.org/drawingml/2006/main" name="Воздушный 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5860</TotalTime>
  <Words>4120</Words>
  <Application>Microsoft Office PowerPoint</Application>
  <PresentationFormat>Произвольный</PresentationFormat>
  <Paragraphs>342</Paragraphs>
  <Slides>15</Slides>
  <Notes>15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Trebuchet MS</vt:lpstr>
      <vt:lpstr>Georgia</vt:lpstr>
      <vt:lpstr>Century Gothic</vt:lpstr>
      <vt:lpstr>Noto Sans Symbols</vt:lpstr>
      <vt:lpstr>Воздушный поток</vt:lpstr>
      <vt:lpstr>Меры поддержки бизнеса</vt:lpstr>
      <vt:lpstr>Презентация PowerPoint</vt:lpstr>
      <vt:lpstr>Федеральные меры поддержки </vt:lpstr>
      <vt:lpstr>Федеральные меры поддержки</vt:lpstr>
      <vt:lpstr>Федеральные меры поддержки</vt:lpstr>
      <vt:lpstr>Федеральные меры поддержки</vt:lpstr>
      <vt:lpstr>Федеральные меры поддержки</vt:lpstr>
      <vt:lpstr>Федеральные меры поддержки</vt:lpstr>
      <vt:lpstr>Региональные меры поддержки</vt:lpstr>
      <vt:lpstr>Региональные меры поддержки</vt:lpstr>
      <vt:lpstr>Информационно-консультационная региональная поддержка </vt:lpstr>
      <vt:lpstr>Муниципальные меры поддержки</vt:lpstr>
      <vt:lpstr>Горячая линия</vt:lpstr>
      <vt:lpstr>Горячая линия</vt:lpstr>
      <vt:lpstr>Ситуационный центр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Меры поддержки бизнеса</dc:title>
  <dc:creator>Софья Платонова</dc:creator>
  <cp:lastModifiedBy>Администратор</cp:lastModifiedBy>
  <cp:revision>33</cp:revision>
  <cp:lastPrinted>2023-02-21T11:38:53Z</cp:lastPrinted>
  <dcterms:created xsi:type="dcterms:W3CDTF">2022-04-19T17:03:18Z</dcterms:created>
  <dcterms:modified xsi:type="dcterms:W3CDTF">2023-02-27T12:23:00Z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